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6"/>
  </p:notesMasterIdLst>
  <p:sldIdLst>
    <p:sldId id="256" r:id="rId2"/>
    <p:sldId id="257" r:id="rId3"/>
    <p:sldId id="272" r:id="rId4"/>
    <p:sldId id="273" r:id="rId5"/>
    <p:sldId id="274" r:id="rId6"/>
    <p:sldId id="258" r:id="rId7"/>
    <p:sldId id="275" r:id="rId8"/>
    <p:sldId id="276" r:id="rId9"/>
    <p:sldId id="277" r:id="rId10"/>
    <p:sldId id="269" r:id="rId11"/>
    <p:sldId id="259" r:id="rId12"/>
    <p:sldId id="260" r:id="rId13"/>
    <p:sldId id="261" r:id="rId14"/>
    <p:sldId id="262" r:id="rId15"/>
    <p:sldId id="263" r:id="rId16"/>
    <p:sldId id="278" r:id="rId17"/>
    <p:sldId id="264" r:id="rId18"/>
    <p:sldId id="265" r:id="rId19"/>
    <p:sldId id="266" r:id="rId20"/>
    <p:sldId id="267" r:id="rId21"/>
    <p:sldId id="270" r:id="rId22"/>
    <p:sldId id="271" r:id="rId23"/>
    <p:sldId id="279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5332" autoAdjust="0"/>
  </p:normalViewPr>
  <p:slideViewPr>
    <p:cSldViewPr snapToGrid="0">
      <p:cViewPr varScale="1">
        <p:scale>
          <a:sx n="46" d="100"/>
          <a:sy n="46" d="100"/>
        </p:scale>
        <p:origin x="6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781B1-E237-43FD-8E3D-1CA22CC90E39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EDC13-1B23-477E-B626-D28FE9A439E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4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DC13-1B23-477E-B626-D28FE9A439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2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490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15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221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5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04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1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8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8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5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9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0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2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3BA14-6057-40EC-A1B5-E75433A2AE0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3DA0CF9-3E95-4E03-A17E-C6E0A157499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36" y="648854"/>
            <a:ext cx="11951855" cy="226278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algn="ctr">
              <a:spcBef>
                <a:spcPts val="1200"/>
              </a:spcBef>
            </a:pP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 керівника </a:t>
            </a:r>
            <a:r>
              <a:rPr lang="uk-UA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Бучалівського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загальної середньої освіти </a:t>
            </a:r>
            <a:b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2020-2021 навчальний рік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418" y="4456115"/>
            <a:ext cx="8915399" cy="175303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</a:t>
            </a:r>
          </a:p>
          <a:p>
            <a:pPr algn="r"/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Хміль Ольга Федорівна, </a:t>
            </a:r>
          </a:p>
          <a:p>
            <a:pPr algn="r"/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освітнього закладу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6" y="2641600"/>
            <a:ext cx="11951855" cy="523220"/>
          </a:xfrm>
          <a:prstGeom prst="rect">
            <a:avLst/>
          </a:prstGeom>
          <a:noFill/>
          <a:effectLst>
            <a:outerShdw blurRad="50800" dist="38100" dir="20700000" algn="bl" rotWithShape="0">
              <a:prstClr val="black">
                <a:alpha val="25000"/>
              </a:prstClr>
            </a:outerShdw>
            <a:reflection blurRad="50800" stA="12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670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E215A-A1F7-4C9C-B05A-5B7BD8E0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668517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chemeClr val="accent3">
                    <a:lumMod val="50000"/>
                  </a:schemeClr>
                </a:solidFill>
              </a:rPr>
              <a:t>“ПІДВИЩЕННЯ ЕФЕКТИВНОСТІ ОСВІТНЬОГО  ПРОЦЕСУ ШЛЯХОМ ВИКОРИСТАННЯ  НОВИХ ПЕДАГОГІЧНИХ   ТЕХНОЛОГІЙ”</a:t>
            </a:r>
            <a:br>
              <a:rPr lang="ru-RU" sz="27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3">
                    <a:lumMod val="50000"/>
                  </a:schemeClr>
                </a:solidFill>
              </a:rPr>
              <a:t>4-й </a:t>
            </a:r>
            <a:r>
              <a:rPr lang="ru-RU" sz="2700" dirty="0" err="1">
                <a:solidFill>
                  <a:schemeClr val="accent3">
                    <a:lumMod val="50000"/>
                  </a:schemeClr>
                </a:solidFill>
              </a:rPr>
              <a:t>рік</a:t>
            </a:r>
            <a:r>
              <a:rPr lang="ru-RU" sz="27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3">
                    <a:lumMod val="50000"/>
                  </a:schemeClr>
                </a:solidFill>
              </a:rPr>
              <a:t>роботи</a:t>
            </a:r>
            <a:br>
              <a:rPr lang="ru-RU" sz="2700" dirty="0"/>
            </a:b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1DE793-71ED-4C8F-B1F1-FE5E9CEA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637182"/>
            <a:ext cx="8915400" cy="3274039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/>
              <a:t>1.		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Моніторинг  результативності роботи над  проблемою: анкетування учнів, батьків, педагогічних працівників.</a:t>
            </a:r>
          </a:p>
          <a:p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2.		Науково-практичний семінар «Використання новітніх технологій як засіб розвитку творчих здібностей учнів».</a:t>
            </a:r>
          </a:p>
          <a:p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3.		Конференція «Творчий потенціал вчителя – важливий чинник впровадження нових педагогічних технологій в освітній процес».             </a:t>
            </a:r>
          </a:p>
          <a:p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4.		Методична панорама «Запрошую на творчий урок».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085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/>
              <a:t>Робота психолога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313" y="2133599"/>
            <a:ext cx="9596299" cy="4625009"/>
          </a:xfr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450215" algn="just"/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психолого-педагогічні семінари </a:t>
            </a:r>
            <a:r>
              <a:rPr lang="uk-UA" sz="2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«Психологічні аспекти формування особистості», «Позитив у житті: компліменти та похвала»;</a:t>
            </a:r>
          </a:p>
          <a:p>
            <a:pPr indent="450215" algn="just"/>
            <a:r>
              <a:rPr lang="uk-UA" sz="2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методична панорама</a:t>
            </a:r>
            <a:r>
              <a:rPr lang="uk-UA" sz="2400" i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 </a:t>
            </a:r>
            <a:r>
              <a:rPr lang="uk-UA" sz="2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«Урок досвідченого педагога»;</a:t>
            </a:r>
          </a:p>
          <a:p>
            <a:pPr indent="450215" algn="just"/>
            <a:r>
              <a:rPr lang="uk-UA" sz="2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семінар-тренінг</a:t>
            </a:r>
            <a:r>
              <a:rPr lang="uk-UA" sz="2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«Педагогічні технології»;</a:t>
            </a:r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 algn="just"/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діагностування</a:t>
            </a:r>
            <a:r>
              <a:rPr lang="uk-UA" sz="2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«Стрес. Профілактика психічного здоров’я педагогів».</a:t>
            </a:r>
            <a:endParaRPr lang="uk-UA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2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/>
              <a:t>Забезпечення обов’язкової освіти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2626" y="1431235"/>
            <a:ext cx="9211986" cy="5221356"/>
          </a:xfrm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err="1"/>
              <a:t>Навчалися</a:t>
            </a:r>
            <a:r>
              <a:rPr lang="ru-RU" sz="2000" dirty="0"/>
              <a:t> - 141 </a:t>
            </a:r>
            <a:r>
              <a:rPr lang="ru-RU" sz="2000" dirty="0" err="1"/>
              <a:t>учень</a:t>
            </a:r>
            <a:r>
              <a:rPr lang="ru-RU" sz="2000" dirty="0"/>
              <a:t> / </a:t>
            </a:r>
            <a:r>
              <a:rPr lang="ru-RU" sz="2000" dirty="0" err="1"/>
              <a:t>дівчат</a:t>
            </a:r>
            <a:r>
              <a:rPr lang="ru-RU" sz="2000" dirty="0"/>
              <a:t> – 67, </a:t>
            </a:r>
            <a:r>
              <a:rPr lang="ru-RU" sz="2000" dirty="0" err="1"/>
              <a:t>хлопців</a:t>
            </a:r>
            <a:r>
              <a:rPr lang="ru-RU" sz="2000" dirty="0"/>
              <a:t> – 74 /.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/>
              <a:t>Переведено до </a:t>
            </a:r>
            <a:r>
              <a:rPr lang="ru-RU" sz="2000" b="1" i="1" dirty="0" err="1"/>
              <a:t>наступних</a:t>
            </a:r>
            <a:r>
              <a:rPr lang="ru-RU" sz="2000" b="1" i="1" dirty="0"/>
              <a:t> </a:t>
            </a:r>
            <a:r>
              <a:rPr lang="ru-RU" sz="2000" b="1" i="1" dirty="0" err="1"/>
              <a:t>класів</a:t>
            </a:r>
            <a:r>
              <a:rPr lang="ru-RU" sz="2000" b="1" i="1" dirty="0"/>
              <a:t> </a:t>
            </a:r>
            <a:r>
              <a:rPr lang="ru-RU" sz="2000" dirty="0"/>
              <a:t>120 </a:t>
            </a:r>
            <a:r>
              <a:rPr lang="ru-RU" sz="2000" dirty="0" err="1"/>
              <a:t>учнів</a:t>
            </a:r>
            <a:r>
              <a:rPr lang="ru-RU" sz="2000" dirty="0"/>
              <a:t> /</a:t>
            </a:r>
            <a:r>
              <a:rPr lang="ru-RU" sz="2000" dirty="0" err="1"/>
              <a:t>дівчат</a:t>
            </a:r>
            <a:r>
              <a:rPr lang="ru-RU" sz="2000" dirty="0"/>
              <a:t> – 55, </a:t>
            </a:r>
            <a:r>
              <a:rPr lang="ru-RU" sz="2000" dirty="0" err="1"/>
              <a:t>хлопців</a:t>
            </a:r>
            <a:r>
              <a:rPr lang="ru-RU" sz="2000" dirty="0"/>
              <a:t> – 65/.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 </a:t>
            </a:r>
            <a:r>
              <a:rPr lang="ru-RU" sz="2000" b="1" i="1" dirty="0" err="1"/>
              <a:t>Випущено</a:t>
            </a:r>
            <a:r>
              <a:rPr lang="ru-RU" sz="2000" b="1" i="1" dirty="0"/>
              <a:t> </a:t>
            </a:r>
            <a:r>
              <a:rPr lang="ru-RU" sz="2000" b="1" i="1" dirty="0" err="1"/>
              <a:t>зі</a:t>
            </a:r>
            <a:r>
              <a:rPr lang="ru-RU" sz="2000" b="1" i="1" dirty="0"/>
              <a:t> </a:t>
            </a:r>
            <a:r>
              <a:rPr lang="ru-RU" sz="2000" b="1" i="1" dirty="0" err="1"/>
              <a:t>школи</a:t>
            </a:r>
            <a:r>
              <a:rPr lang="ru-RU" sz="2000" b="1" i="1" dirty="0"/>
              <a:t> </a:t>
            </a:r>
            <a:r>
              <a:rPr lang="ru-RU" sz="2000" dirty="0"/>
              <a:t>21 </a:t>
            </a:r>
            <a:r>
              <a:rPr lang="ru-RU" sz="2000" dirty="0" err="1"/>
              <a:t>учня</a:t>
            </a:r>
            <a:r>
              <a:rPr lang="ru-RU" sz="2000" dirty="0"/>
              <a:t> /</a:t>
            </a:r>
            <a:r>
              <a:rPr lang="ru-RU" sz="2000" dirty="0" err="1"/>
              <a:t>дівчат</a:t>
            </a:r>
            <a:r>
              <a:rPr lang="ru-RU" sz="2000" dirty="0"/>
              <a:t> – 12, </a:t>
            </a:r>
            <a:r>
              <a:rPr lang="ru-RU" sz="2000" dirty="0" err="1"/>
              <a:t>хлопців</a:t>
            </a:r>
            <a:r>
              <a:rPr lang="ru-RU" sz="2000" dirty="0"/>
              <a:t> – 9/.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i="1" dirty="0"/>
              <a:t>Середня наповнюваність класів </a:t>
            </a:r>
            <a:r>
              <a:rPr lang="uk-UA" sz="2000" dirty="0"/>
              <a:t>– 15.7 учнів. Прогнозування кількісного складу  учнів на 2021 – 2022 н. р. </a:t>
            </a:r>
            <a:r>
              <a:rPr lang="ru-RU" sz="2000" dirty="0" err="1"/>
              <a:t>Всього</a:t>
            </a:r>
            <a:r>
              <a:rPr lang="ru-RU" sz="2000" dirty="0"/>
              <a:t> –  133  </a:t>
            </a:r>
            <a:r>
              <a:rPr lang="ru-RU" sz="2000" dirty="0" err="1"/>
              <a:t>учні</a:t>
            </a:r>
            <a:r>
              <a:rPr lang="ru-RU" sz="2000" dirty="0"/>
              <a:t>. </a:t>
            </a:r>
            <a:endParaRPr lang="uk-UA" sz="2000" dirty="0"/>
          </a:p>
          <a:p>
            <a:pPr marL="0" indent="0">
              <a:buNone/>
            </a:pPr>
            <a:r>
              <a:rPr lang="uk-UA" sz="2000" dirty="0"/>
              <a:t>	У 1 клас прийнято   12   учнів: дівчат – 7; хлопців – 5;</a:t>
            </a:r>
          </a:p>
          <a:p>
            <a:pPr marL="0" indent="0">
              <a:buNone/>
            </a:pPr>
            <a:r>
              <a:rPr lang="uk-UA" sz="2000" dirty="0"/>
              <a:t>	з 2 класу вибув 1 учень (</a:t>
            </a:r>
            <a:r>
              <a:rPr lang="uk-UA" sz="2000" dirty="0" err="1"/>
              <a:t>Бась</a:t>
            </a:r>
            <a:r>
              <a:rPr lang="uk-UA" sz="2000" dirty="0"/>
              <a:t> В.)</a:t>
            </a:r>
          </a:p>
          <a:p>
            <a:pPr marL="0" indent="0">
              <a:buNone/>
            </a:pPr>
            <a:r>
              <a:rPr lang="uk-UA" sz="2000" dirty="0"/>
              <a:t>	у 4 клас прибув 1 учень</a:t>
            </a:r>
          </a:p>
          <a:p>
            <a:pPr marL="0" indent="0">
              <a:buNone/>
            </a:pPr>
            <a:r>
              <a:rPr lang="uk-UA" sz="2000" dirty="0"/>
              <a:t>	у 5 клас прибув 1 учень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9698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77078"/>
            <a:ext cx="8911687" cy="1139687"/>
          </a:xfrm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Облік дітей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47322"/>
          </a:xfrm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450215" algn="just"/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Всього у школі :</a:t>
            </a:r>
          </a:p>
          <a:p>
            <a:pPr lvl="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дітей, позбавлених батьківського піклування – 1 ( Попко Микола – 6 клас);</a:t>
            </a:r>
          </a:p>
          <a:p>
            <a:pPr lvl="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дітей – інвалідів –  3 (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Деба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Віталій (8 клас);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Ярмоловська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Анна /7 клас/;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Фучило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Іван /4 клас/.</a:t>
            </a:r>
          </a:p>
          <a:p>
            <a:pPr lvl="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37 дітей   із 20 багатодітних сімей</a:t>
            </a: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uk-UA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малозабезпечених – 6;</a:t>
            </a:r>
          </a:p>
          <a:p>
            <a:pPr lvl="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дітей, батьки яких брали участь в АТО:   4 учнів -    (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Маринчак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Христина – 8 клас,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Кузбит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Віталій –8 клас,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Кузбит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Юлія – 9 клас,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Сирцов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Юрій – 8 клас);</a:t>
            </a:r>
          </a:p>
          <a:p>
            <a:pPr lvl="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дітей, постраждалих від трагедії на ЧАЕС – 1 учень (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Сирцов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Юрій - 8 клас);</a:t>
            </a:r>
          </a:p>
          <a:p>
            <a:pPr lvl="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 дітей із 22 багатодітних сімей.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8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092" y="457201"/>
            <a:ext cx="9642764" cy="1447800"/>
          </a:xfrm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Результативність освітнього процесу</a:t>
            </a:r>
            <a:b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2091" y="2133600"/>
            <a:ext cx="9642763" cy="4537364"/>
          </a:xfrm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   учнів  школи  закінчили  навчальний рік із високим рівнем навчальних досягнень.  10 з них  були  нагороджені  Похвальними  листами та 1 отримав свідоцтво з відзнакою.</a:t>
            </a:r>
          </a:p>
          <a:p>
            <a:pPr algn="just"/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Четвертий   клас: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Іванчук Діана,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Михайляк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Віталіна - Марія</a:t>
            </a:r>
          </a:p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П’ятий клас: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Попович Вероніка</a:t>
            </a:r>
          </a:p>
          <a:p>
            <a:pPr marL="408940"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Шостий  клас: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Коханець Олег,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Тимчула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Анастасія, Тринда Тетяна</a:t>
            </a:r>
          </a:p>
          <a:p>
            <a:pPr marL="408940"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Сьомий клас: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Іванчук Вікторія, Саман Анастасія, Супрун Вероніка,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Ярмоловська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Анна</a:t>
            </a:r>
          </a:p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Дев’ятий  клас: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Гавалюх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Олег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8377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77982"/>
            <a:ext cx="8911687" cy="1427018"/>
          </a:xfrm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Виховна робота в школі</a:t>
            </a:r>
            <a:br>
              <a:rPr lang="uk-UA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1" y="2133599"/>
            <a:ext cx="9152515" cy="4558145"/>
          </a:xfrm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449580" algn="just"/>
            <a:r>
              <a:rPr lang="uk-UA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Загальношкільна виховна тема: </a:t>
            </a:r>
          </a:p>
          <a:p>
            <a:pPr indent="0" algn="just">
              <a:buNone/>
            </a:pPr>
            <a:r>
              <a:rPr lang="uk-UA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«Виховання загальнолюдських та громадянських    якостей учнів на традиціях  культурної і духовної спадщини українського народу».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DC89B-500E-46BF-9DE3-0FF2E24E4D7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Предметні тижні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7E45D8-9806-4E8D-85D7-97176F490847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buNone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2020 – 2021 н. р. проведено: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	Тиждень географії «Слідами тижня географії» (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Пакуш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С. З.);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	Тиждень української мови та літератури «Вивчай! Знай! Рідну мову люби, поважай!» (Вчителі української мови);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	Тиждень математики «Я люблю математику» (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Верешко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О. Б.). 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377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123" y="397565"/>
            <a:ext cx="9238490" cy="808384"/>
          </a:xfrm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/>
              <a:t>Виховні заходи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513" y="1311965"/>
            <a:ext cx="10376452" cy="6188765"/>
          </a:xfrm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2020/2021 навчальному році у закладі було проведено наступні виховні заходи: 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Свято Першого дзвоника «Нас кличе дзвоник у шкільну родину»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Конкурс-фестиваль «Сурми звитяги»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Захід до Дня працівників освіти «Спасибі Вам, що Ви на світі є»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малюнків «Україна – моя Батьківщина»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Свято «Ми роду козацького діти»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Спортивно – розважальний  конкурс «Козацькі забави»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Свято  «Родина, родина – від батька до сина»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Тиждень географії «Слідами тижня географії»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Свято «Вже брами літа зачинила осінь»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Тиждень української мови та літератури «Вивчай! Знай! Рідну мову люби, поважай!»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Свято  «Мова наша солов’їна – чиста, мов перлина»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Тиждень математики «Я люблю математику»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Акція «І пам’яті свіча не згасне»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малюнків «Моє диво на Різдво»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Змагання  «Нумо, хлопці!»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Тиждень правових знань «Знаю. Дію. Захищаю.»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Фольклорне свято «Від зірниці до зірниці хай лунають вечорниці»</a:t>
            </a:r>
          </a:p>
          <a:p>
            <a:pPr indent="449580" algn="just"/>
            <a:r>
              <a:rPr lang="uk-UA" sz="5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Свято «Миколай вже стукає у шибку»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3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37322"/>
            <a:ext cx="8911687" cy="1467678"/>
          </a:xfrm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/>
              <a:t>Виховні заходи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Свято колядок «Вістку радісну несемо»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Театралізоване дійство «Божі пастушки»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Флешмоб «Ми – єдині»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Інформаційна година «Крути: і сум, і біль, і вічна слава»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Тематичний вечір «Я розкажу вам про любов»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Літературно-музична композиція «Мова кожного народу – неповторна і своя»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малюнків «Збережемо рідну землю!»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Літературно-музична композиція «Т. Г. Шевченко – поборник святої правди»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Ранок «Палахкотить, як свічка, праведна душа Кобзаря»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Свято добра «Твори добро, бо ти – Людина»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Фестиваль гумору «Засміємось, розвеселимось»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Подорож до країни Довкілля «Екологія природи, екологія душі»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писанок «А писанка весь світ зігріє»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Фестиваль-конкурс «Свято Героїв»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на краще виконання, знання творів Т. Шевченка 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Свято «Коли співає мама навесні»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Свято «Букварику, ми вдячні за науку»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Флешмоб «Одягни вишиванку»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Свято «Прощавай, початкова школо!»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449580" algn="just" defTabSz="914400">
              <a:spcBef>
                <a:spcPts val="0"/>
              </a:spcBef>
              <a:buClrTx/>
              <a:buNone/>
            </a:pPr>
            <a:r>
              <a:rPr lang="uk-UA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Свято Останнього дзвоника «Я мить чудову пам’ятаю»</a:t>
            </a:r>
            <a:endParaRPr lang="uk-UA" sz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39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Безпека життєдіяльності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32243"/>
          </a:xfrm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indent="449580" algn="just"/>
            <a:r>
              <a:rPr lang="uk-UA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Кожним класним керівником  розроблено цикл бесід із безпеки життєдіяльності для свого класу:</a:t>
            </a:r>
          </a:p>
          <a:p>
            <a:pPr indent="449580" algn="just"/>
            <a:r>
              <a:rPr lang="uk-UA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Безпека в побуті (опіки, отруєння, безпека з вогнем, побутова хімія і </a:t>
            </a:r>
            <a:r>
              <a:rPr lang="uk-UA" sz="2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т.д</a:t>
            </a:r>
            <a:r>
              <a:rPr lang="uk-UA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</a:p>
          <a:p>
            <a:pPr indent="449580" algn="just"/>
            <a:r>
              <a:rPr lang="uk-UA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Безпека на ігрових, спортмайданчиках (рухливі ігри, спортінвентар). </a:t>
            </a:r>
          </a:p>
          <a:p>
            <a:pPr indent="449580" algn="just"/>
            <a:r>
              <a:rPr lang="uk-UA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Безпека перебування в закладі освіти.</a:t>
            </a:r>
          </a:p>
          <a:p>
            <a:pPr indent="449580" algn="just"/>
            <a:r>
              <a:rPr lang="uk-UA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Безпека перебування біля водоймищ.</a:t>
            </a:r>
          </a:p>
          <a:p>
            <a:pPr indent="449580" algn="just"/>
            <a:r>
              <a:rPr lang="uk-UA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Дорожньо-транспортний травматизм. </a:t>
            </a:r>
          </a:p>
          <a:p>
            <a:pPr indent="449580" algn="just"/>
            <a:r>
              <a:rPr lang="uk-UA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Пожежна безпека.</a:t>
            </a:r>
          </a:p>
          <a:p>
            <a:pPr indent="449580" algn="just"/>
            <a:r>
              <a:rPr lang="uk-UA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uk-UA" sz="2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Електротравматизм</a:t>
            </a:r>
            <a:r>
              <a:rPr lang="uk-UA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його попередження. </a:t>
            </a:r>
          </a:p>
          <a:p>
            <a:pPr indent="449580" algn="just"/>
            <a:r>
              <a:rPr lang="uk-UA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Безпека в надзвичайних ситуаціях. </a:t>
            </a:r>
          </a:p>
          <a:p>
            <a:pPr indent="449580" algn="just"/>
            <a:r>
              <a:rPr lang="uk-UA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Безпека праці. </a:t>
            </a:r>
          </a:p>
          <a:p>
            <a:pPr indent="449580" algn="just"/>
            <a:r>
              <a:rPr lang="uk-UA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Особиста гігієна та здоровий спосіб життя.</a:t>
            </a:r>
          </a:p>
          <a:p>
            <a:pPr indent="449580" algn="just"/>
            <a:r>
              <a:rPr lang="uk-UA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Надання першої долікарської допомоги.</a:t>
            </a:r>
          </a:p>
          <a:p>
            <a:pPr indent="449580" algn="just"/>
            <a:r>
              <a:rPr lang="uk-UA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Життя людини – найдорожча цінність (попередження </a:t>
            </a:r>
            <a:r>
              <a:rPr lang="uk-UA" sz="2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суїцидальної</a:t>
            </a:r>
            <a:r>
              <a:rPr lang="uk-UA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поведінки дітей).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5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Педагогічний колектив </a:t>
            </a:r>
            <a:r>
              <a:rPr lang="uk-UA" sz="2800" b="1" dirty="0" err="1">
                <a:solidFill>
                  <a:schemeClr val="accent3">
                    <a:lumMod val="50000"/>
                  </a:schemeClr>
                </a:solidFill>
              </a:rPr>
              <a:t>Бучалівського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 ЗЗСО І-ІІ ступенів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506E2EE-4364-465B-989D-18A7EF094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1376" y="2027238"/>
            <a:ext cx="6284273" cy="47053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92836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Гурткова робота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</a:rPr>
              <a:t>«Палітра кольорів» - (керівник – </a:t>
            </a:r>
            <a:r>
              <a:rPr lang="uk-UA" sz="2400" dirty="0" err="1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</a:rPr>
              <a:t>Пакуш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</a:rPr>
              <a:t> С. З.)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</a:rPr>
              <a:t>«Комп’ютерна графіка »  -  (керівник –             </a:t>
            </a:r>
            <a:r>
              <a:rPr lang="uk-UA" sz="2400" dirty="0" err="1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</a:rPr>
              <a:t>Сенчишак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</a:rPr>
              <a:t> Н. Р.)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</a:rPr>
              <a:t>«Невичерпна криниця рідного слова» - (керівник – </a:t>
            </a:r>
            <a:r>
              <a:rPr lang="uk-UA" sz="2400" dirty="0" err="1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</a:rPr>
              <a:t>Ярмоловська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</a:rPr>
              <a:t> З. І.).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3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D01D0-A6F8-4A6A-8920-66D79ED6949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Атестація педагогічних працівників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7D32BE-919B-4744-BDBB-DDCD3F68906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450215" algn="just"/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Результати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атестації наступні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uk-UA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Верешко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О. Б. – вчитель математики – відповідає займаній посаді; присвоєно кваліфікаційну категорію «спеціаліст вищої категорії»;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Пакуш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С. З.– вчитель географії – відповідає займаній посаді; присвоєно кваліфікаційну категорію «спеціаліст першої категорії».</a:t>
            </a:r>
            <a:endParaRPr lang="uk-UA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643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CEEB4-D821-4207-B5C6-1A28E22F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Використання позабюджетних коштів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2EADCC-43AE-44E1-AA43-A4BD3F016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99722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Батьківською громадськістю було закуплено будівельні матеріали для проведення ремонтних робіт, а саме:</a:t>
            </a:r>
          </a:p>
          <a:p>
            <a:r>
              <a:rPr lang="uk-UA" dirty="0"/>
              <a:t>1 клас – 1030 грн.</a:t>
            </a:r>
          </a:p>
          <a:p>
            <a:r>
              <a:rPr lang="uk-UA" dirty="0"/>
              <a:t>2 клас – 1500 грн.</a:t>
            </a:r>
          </a:p>
          <a:p>
            <a:r>
              <a:rPr lang="uk-UA" dirty="0"/>
              <a:t>3 клас – 1100 грн.</a:t>
            </a:r>
          </a:p>
          <a:p>
            <a:r>
              <a:rPr lang="uk-UA" dirty="0"/>
              <a:t>4 клас – 3300 грн.</a:t>
            </a:r>
          </a:p>
          <a:p>
            <a:r>
              <a:rPr lang="uk-UA" dirty="0"/>
              <a:t>5 клас – 1650 грн.</a:t>
            </a:r>
          </a:p>
          <a:p>
            <a:r>
              <a:rPr lang="uk-UA" dirty="0"/>
              <a:t>6 клас – 5760 грн.</a:t>
            </a:r>
          </a:p>
          <a:p>
            <a:r>
              <a:rPr lang="uk-UA" dirty="0"/>
              <a:t>7 клас – 1226 грн.</a:t>
            </a:r>
          </a:p>
          <a:p>
            <a:r>
              <a:rPr lang="uk-UA" dirty="0"/>
              <a:t>8 клас – 1300 грн.</a:t>
            </a:r>
          </a:p>
          <a:p>
            <a:r>
              <a:rPr lang="uk-UA" dirty="0"/>
              <a:t>9 клас – 3100 грн.</a:t>
            </a:r>
          </a:p>
          <a:p>
            <a:r>
              <a:rPr lang="uk-UA" dirty="0"/>
              <a:t>За спонсорські кошти: ФОП </a:t>
            </a:r>
            <a:r>
              <a:rPr lang="uk-UA" dirty="0" err="1"/>
              <a:t>Гринищак</a:t>
            </a:r>
            <a:r>
              <a:rPr lang="uk-UA" dirty="0"/>
              <a:t> (1000грн), ФОП </a:t>
            </a:r>
            <a:r>
              <a:rPr lang="uk-UA" dirty="0" err="1"/>
              <a:t>Храпко</a:t>
            </a:r>
            <a:r>
              <a:rPr lang="uk-UA" dirty="0"/>
              <a:t> (1000грн), ФОП </a:t>
            </a:r>
            <a:r>
              <a:rPr lang="uk-UA" dirty="0" err="1"/>
              <a:t>Марців</a:t>
            </a:r>
            <a:r>
              <a:rPr lang="uk-UA" dirty="0"/>
              <a:t> (1000грн), ФОП </a:t>
            </a:r>
            <a:r>
              <a:rPr lang="uk-UA" dirty="0" err="1"/>
              <a:t>Стефанейко</a:t>
            </a:r>
            <a:r>
              <a:rPr lang="uk-UA" dirty="0"/>
              <a:t> (1000грн), ФОП Кулик (1000грн), </a:t>
            </a:r>
            <a:r>
              <a:rPr lang="uk-UA" dirty="0" err="1"/>
              <a:t>Кузбит</a:t>
            </a:r>
            <a:r>
              <a:rPr lang="uk-UA" dirty="0"/>
              <a:t> Ольга (10000грн), ФОП </a:t>
            </a:r>
            <a:r>
              <a:rPr lang="uk-UA" dirty="0" err="1"/>
              <a:t>Гойдик</a:t>
            </a:r>
            <a:r>
              <a:rPr lang="uk-UA" dirty="0"/>
              <a:t> (7000грн).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ТзОВ «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Агросбуд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» (25000грн),  ТзОВ «ГРЕЕН КАП» (5000грн) куплено 6 дверей.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6593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6A5A4-364C-4542-A8B4-67DA9ACA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Участь у конкурсах, </a:t>
            </a:r>
            <a:r>
              <a:rPr lang="uk-UA" dirty="0" err="1"/>
              <a:t>проктах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1C4D2E-38EE-44E9-BDD8-DD022283E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Бучалівський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загальної середньої освіти брав участь у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обласному конкурсі 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проєктів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місцевих ініціатив  у Львівській області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«Капітальний ремонт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Бучалівського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ЗЗСО І-ІІ ступенів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Комарнівської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міської ради Львівської області», проте не став одним із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перемоців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54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ьные картинки (40 фото) • Прикольные картинки и позитив">
            <a:extLst>
              <a:ext uri="{FF2B5EF4-FFF2-40B4-BE49-F238E27FC236}">
                <a16:creationId xmlns:a16="http://schemas.microsoft.com/office/drawing/2014/main" id="{E3476081-1C63-4AE6-8452-3A6051693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3" y="228600"/>
            <a:ext cx="9979600" cy="61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2C88A8-A4AC-46C6-8165-F3C35A771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93913"/>
            <a:ext cx="8915400" cy="4917309"/>
          </a:xfrm>
        </p:spPr>
        <p:txBody>
          <a:bodyPr>
            <a:normAutofit/>
          </a:bodyPr>
          <a:lstStyle/>
          <a:p>
            <a:r>
              <a:rPr lang="uk-UA" sz="4000" dirty="0"/>
              <a:t>                 </a:t>
            </a:r>
          </a:p>
          <a:p>
            <a:endParaRPr lang="uk-UA" sz="4000" dirty="0"/>
          </a:p>
          <a:p>
            <a:endParaRPr lang="uk-UA" sz="4000" dirty="0"/>
          </a:p>
          <a:p>
            <a:r>
              <a:rPr lang="uk-UA" sz="4400"/>
              <a:t>         </a:t>
            </a:r>
            <a:r>
              <a:rPr lang="uk-UA" sz="4400">
                <a:solidFill>
                  <a:schemeClr val="bg1">
                    <a:lumMod val="95000"/>
                  </a:schemeClr>
                </a:solidFill>
              </a:rPr>
              <a:t>Дякую </a:t>
            </a:r>
            <a:r>
              <a:rPr lang="uk-UA" sz="4400" dirty="0">
                <a:solidFill>
                  <a:schemeClr val="bg1">
                    <a:lumMod val="95000"/>
                  </a:schemeClr>
                </a:solidFill>
              </a:rPr>
              <a:t>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75386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29F98-29C4-442B-897E-966D2BCB176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indent="450215" algn="ctr">
              <a:spcAft>
                <a:spcPts val="0"/>
              </a:spcAft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Якісний склад педагогічних кадрів на кінець 2020-2021 н. р. за віком</a:t>
            </a:r>
            <a:b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A055B2-7390-47CB-9ADA-30C0F0017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indent="0" algn="just">
              <a:buNone/>
            </a:pPr>
            <a:endParaRPr lang="uk-UA" dirty="0"/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20 – 30 р. -</a:t>
            </a:r>
            <a:r>
              <a:rPr lang="uk-UA" sz="26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3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(</a:t>
            </a:r>
            <a:r>
              <a:rPr lang="uk-UA" sz="26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Пакуш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С. З., Попович Ю. О., Гнатів І. Б.)</a:t>
            </a:r>
            <a:endParaRPr lang="uk-UA" sz="26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31 - 40 р. - </a:t>
            </a:r>
            <a:r>
              <a:rPr lang="uk-UA" sz="26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4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(</a:t>
            </a:r>
            <a:r>
              <a:rPr lang="uk-UA" sz="26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Слонівська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Г. С., Вергун  О. В., </a:t>
            </a:r>
            <a:r>
              <a:rPr lang="uk-UA" sz="26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Михайляк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Н. Й., Тринда М. Л.)</a:t>
            </a:r>
            <a:endParaRPr lang="uk-UA" sz="26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41 - 50 р. – </a:t>
            </a:r>
            <a:r>
              <a:rPr lang="uk-UA" sz="26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8 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(</a:t>
            </a:r>
            <a:r>
              <a:rPr lang="uk-UA" sz="26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Булеца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Г. М.,  </a:t>
            </a:r>
            <a:r>
              <a:rPr lang="uk-UA" sz="26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Кісіль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Л. М., </a:t>
            </a:r>
            <a:r>
              <a:rPr lang="uk-UA" sz="26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Сенчишак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Н. Р., </a:t>
            </a:r>
            <a:r>
              <a:rPr lang="uk-UA" sz="26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Ярмоловська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З. І., </a:t>
            </a:r>
            <a:r>
              <a:rPr lang="uk-UA" sz="26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Гідей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М. Д., Хміль О. Ф., Підківка О. В., </a:t>
            </a:r>
            <a:r>
              <a:rPr lang="uk-UA" sz="26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Верешко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О. Б.)</a:t>
            </a:r>
            <a:endParaRPr lang="uk-UA" sz="26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51-60 – </a:t>
            </a:r>
            <a:r>
              <a:rPr lang="uk-UA" sz="26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1 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(</a:t>
            </a:r>
            <a:r>
              <a:rPr lang="uk-UA" sz="26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Гамерська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Л. Р.)</a:t>
            </a:r>
            <a:endParaRPr lang="uk-UA" sz="26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Понад 60 р. – </a:t>
            </a:r>
            <a:r>
              <a:rPr lang="uk-UA" sz="26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1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(</a:t>
            </a:r>
            <a:r>
              <a:rPr lang="uk-UA" sz="26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Бринецька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С. І.);</a:t>
            </a:r>
            <a:endParaRPr lang="uk-UA" sz="26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70 і більше – </a:t>
            </a:r>
            <a:r>
              <a:rPr lang="uk-UA" sz="26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2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вчителі (</a:t>
            </a:r>
            <a:r>
              <a:rPr lang="uk-UA" sz="26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Шайда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Г. В., </a:t>
            </a:r>
            <a:r>
              <a:rPr lang="uk-UA" sz="26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Хромуляк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С. М.).</a:t>
            </a:r>
            <a:r>
              <a:rPr lang="uk-UA" sz="2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uk-UA" sz="2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uk-UA" sz="2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Середньо педагогічний вік –  44 роки.</a:t>
            </a:r>
            <a:endParaRPr lang="uk-UA" sz="2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4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9BA21-9FB8-4F8B-A445-722D9962931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indent="450215" algn="ctr">
              <a:spcAft>
                <a:spcPts val="0"/>
              </a:spcAft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Якісний склад педагогічних кадрів на кінець 2020-2021 н. р. за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педстажем</a:t>
            </a:r>
            <a:b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6F56BB-8BEC-43BC-9F9F-3A2314369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231727" cy="4724400"/>
          </a:xfrm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64515" indent="0" algn="just">
              <a:buNone/>
            </a:pPr>
            <a:endParaRPr lang="uk-UA" sz="21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До 10 років – </a:t>
            </a:r>
            <a:r>
              <a:rPr lang="uk-UA" sz="21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4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(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Пакуш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С. З., Попович Ю. О., 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Михайляк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Н. Й., Гнатів І. Б.)</a:t>
            </a:r>
            <a:endParaRPr lang="uk-UA" sz="21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До 20 років -  </a:t>
            </a:r>
            <a:r>
              <a:rPr lang="uk-UA" sz="21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4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(Вергун О. В., 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Слонівська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Г. С., Тринда М. Л., 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Верешко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О. Б.)</a:t>
            </a:r>
            <a:endParaRPr lang="uk-UA" sz="21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До 30 років – </a:t>
            </a:r>
            <a:r>
              <a:rPr lang="uk-UA" sz="21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6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(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Булеца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Г. М., 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Сенчишак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Н. Р., 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Ярмоловська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З. І.,  Хміль О. Ф., 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Гідей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М. Д., Підківка О. В.)</a:t>
            </a:r>
            <a:endParaRPr lang="uk-UA" sz="21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До 40 років – </a:t>
            </a:r>
            <a:r>
              <a:rPr lang="uk-UA" sz="21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2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(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Кісіль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Л. М., 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Гамерська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Л. Р.)</a:t>
            </a:r>
            <a:endParaRPr lang="uk-UA" sz="21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До 50  – </a:t>
            </a:r>
            <a:r>
              <a:rPr lang="uk-UA" sz="21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1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(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Бринецька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С. І.)</a:t>
            </a:r>
            <a:endParaRPr lang="uk-UA" sz="21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понад 50 р. – </a:t>
            </a:r>
            <a:r>
              <a:rPr lang="uk-UA" sz="21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2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(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Шайда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Г. В., </a:t>
            </a:r>
            <a:r>
              <a:rPr lang="uk-UA" sz="21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Хромуляк</a:t>
            </a:r>
            <a:r>
              <a:rPr lang="uk-UA" sz="21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С. М.).</a:t>
            </a:r>
            <a:endParaRPr lang="uk-UA" sz="2100" dirty="0">
              <a:solidFill>
                <a:schemeClr val="accent3">
                  <a:lumMod val="50000"/>
                </a:schemeClr>
              </a:solidFill>
            </a:endParaRPr>
          </a:p>
          <a:p>
            <a:pPr indent="0" algn="just">
              <a:buNone/>
            </a:pPr>
            <a:r>
              <a:rPr lang="uk-UA" sz="21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uk-UA" sz="21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uk-UA" sz="2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Середньо педагогічний стаж – 23 роки.</a:t>
            </a:r>
            <a:endParaRPr lang="uk-UA" sz="21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702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9BA86-66D4-418B-96E6-52062751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25177"/>
          </a:xfrm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indent="450215" algn="ctr">
              <a:spcAft>
                <a:spcPts val="0"/>
              </a:spcAft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Якісний склад педагогічних кадрів на кінець 2020-2021 н. р. за категоріями</a:t>
            </a:r>
            <a:b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F1A4A9-3248-41E1-BB33-FEA8CD3F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953000"/>
          </a:xfrm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uk-UA" sz="20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Спеціалістів вищої категорії –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11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(Хміль О. Ф.,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Гідей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М. Д.,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Шайда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Г. В.,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Хромуляк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С. М.,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Бринецька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С. І.,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Кісіль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Л. М.,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Булеца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Г. М.,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Гамерська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Л. Р.,  Підківка О. В.,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Ярмоловська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З. І.,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Верешко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О. Б.)</a:t>
            </a:r>
            <a:endParaRPr lang="uk-UA" sz="20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З них 2 вчителі – звання «старший вчитель» - (Хміль О. Ф.,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Кісіль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Л. М.);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Спеціалістів першої категорії –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3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(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Слонівська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Г. С., Тринда М. Л.,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Пакуш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С. З.);</a:t>
            </a:r>
            <a:endParaRPr lang="uk-UA" sz="20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Спеціалістів другої категорії –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1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( Попович Ю. О.)</a:t>
            </a:r>
            <a:endParaRPr lang="uk-UA" sz="20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Спеціалістів –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4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(Вергун О. В.,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Сенчишак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Н. Р., Гнатів І. Б.,       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Михайляк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</a:rPr>
              <a:t> Н. Й.)</a:t>
            </a:r>
            <a:endParaRPr lang="uk-UA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312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81768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1" y="768626"/>
            <a:ext cx="9046197" cy="1681768"/>
          </a:xfrm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Методична проблема:</a:t>
            </a:r>
          </a:p>
          <a:p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“ПІДВИЩЕННЯ ЕФЕКТИВНОСТІ ОСВІТНЬОГО ПРОЦЕСУ ШЛЯХОМ ВИКОРИСТАННЯ  НОВИХ ПЕДАГОГІЧНИХ ТЕХНОЛОГІЙ”</a:t>
            </a:r>
            <a:endParaRPr lang="en-US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FEFFF2-09A5-403D-9B99-9B47BB99E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309" y="2505074"/>
            <a:ext cx="8200303" cy="41658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8182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4459A-4733-4BD3-9F88-346365C80D4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450215">
              <a:spcAft>
                <a:spcPts val="0"/>
              </a:spcAft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Методична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робота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закладі</a:t>
            </a:r>
            <a:b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146404-338A-4131-B3F8-71682D4313F8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0" algn="just">
              <a:buNone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Упродовж року в закладі працювали такі методичні об’єднання:</a:t>
            </a:r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1.Учителів початкових класів </a:t>
            </a:r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2. Класних керівників 5-9 класів </a:t>
            </a:r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602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14E8C-0366-47CA-84A3-C0A45DCFF4E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uk-UA" sz="2400" b="1" dirty="0">
                <a:solidFill>
                  <a:srgbClr val="002060"/>
                </a:solidFill>
                <a:ea typeface="+mn-ea"/>
                <a:cs typeface="+mn-cs"/>
              </a:rPr>
              <a:t>Методичне  об’єднання вчителів початкових класів</a:t>
            </a:r>
            <a:b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uk-UA" sz="2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188DAF-9EC9-4B23-B902-34922068A52C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dirty="0">
                <a:solidFill>
                  <a:srgbClr val="002060"/>
                </a:solidFill>
              </a:rPr>
              <a:t>Керівником методичного  об’єднання вчителів початкових класів є </a:t>
            </a:r>
            <a:r>
              <a:rPr lang="uk-UA" sz="2400" dirty="0" err="1">
                <a:solidFill>
                  <a:srgbClr val="002060"/>
                </a:solidFill>
              </a:rPr>
              <a:t>Кісіль</a:t>
            </a:r>
            <a:r>
              <a:rPr lang="uk-UA" sz="2400" dirty="0">
                <a:solidFill>
                  <a:srgbClr val="002060"/>
                </a:solidFill>
              </a:rPr>
              <a:t> Л. М.  До його складу входить 6 педагогів. 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</a:rPr>
              <a:t>   З них: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</a:rPr>
              <a:t>	вчителів вищої категорії – 5 (</a:t>
            </a:r>
            <a:r>
              <a:rPr lang="uk-UA" sz="2400" dirty="0" err="1">
                <a:solidFill>
                  <a:srgbClr val="002060"/>
                </a:solidFill>
              </a:rPr>
              <a:t>Хромуляк</a:t>
            </a:r>
            <a:r>
              <a:rPr lang="uk-UA" sz="2400" dirty="0">
                <a:solidFill>
                  <a:srgbClr val="002060"/>
                </a:solidFill>
              </a:rPr>
              <a:t> С. М., Хміль О. Ф, </a:t>
            </a:r>
            <a:r>
              <a:rPr lang="uk-UA" sz="2400" dirty="0" err="1">
                <a:solidFill>
                  <a:srgbClr val="002060"/>
                </a:solidFill>
              </a:rPr>
              <a:t>Кісіль</a:t>
            </a:r>
            <a:r>
              <a:rPr lang="uk-UA" sz="2400" dirty="0">
                <a:solidFill>
                  <a:srgbClr val="002060"/>
                </a:solidFill>
              </a:rPr>
              <a:t> Л. М., </a:t>
            </a:r>
            <a:r>
              <a:rPr lang="uk-UA" sz="2400" dirty="0" err="1">
                <a:solidFill>
                  <a:srgbClr val="002060"/>
                </a:solidFill>
              </a:rPr>
              <a:t>Гамерська</a:t>
            </a:r>
            <a:r>
              <a:rPr lang="uk-UA" sz="2400" dirty="0">
                <a:solidFill>
                  <a:srgbClr val="002060"/>
                </a:solidFill>
              </a:rPr>
              <a:t> Л. Р., </a:t>
            </a:r>
            <a:r>
              <a:rPr lang="uk-UA" sz="2400" dirty="0" err="1">
                <a:solidFill>
                  <a:srgbClr val="002060"/>
                </a:solidFill>
              </a:rPr>
              <a:t>Булеца</a:t>
            </a:r>
            <a:r>
              <a:rPr lang="uk-UA" sz="2400" dirty="0">
                <a:solidFill>
                  <a:srgbClr val="002060"/>
                </a:solidFill>
              </a:rPr>
              <a:t> Г. М.);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</a:rPr>
              <a:t>	вчителів І категорії – 1 (Тринда М. Л.)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132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FF6EC-E52D-406E-A0CF-48A0618B50A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Методичне  об’єднання класних керівників</a:t>
            </a:r>
            <a:endParaRPr lang="uk-UA" sz="2800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4B5B85-7A31-49AC-8776-1B1602CAD2D2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450215" algn="just"/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Керівником методичного  об’єднання класних керівників 5 – 9 класів є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Верешко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О. Б.  До його складу входять 5 педагогів. </a:t>
            </a:r>
          </a:p>
          <a:p>
            <a:pPr indent="0" algn="just"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 них: 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sym typeface="Times New Roman" panose="02020603050405020304" pitchFamily="18" charset="0"/>
              </a:rPr>
              <a:t>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	спеціалістів вищої категорії – 3 (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Ярмоловська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З. І., 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Верешко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О. Б.,  Підківка О. В.);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sym typeface="Times New Roman" panose="02020603050405020304" pitchFamily="18" charset="0"/>
              </a:rPr>
              <a:t>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	спеціалістів першої категорії – 2  (Тринда М. Л., 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Слонівська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Г. С.).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781343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772</TotalTime>
  <Words>1615</Words>
  <Application>Microsoft Office PowerPoint</Application>
  <PresentationFormat>Широкий екран</PresentationFormat>
  <Paragraphs>174</Paragraphs>
  <Slides>24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Monotype Corsiva</vt:lpstr>
      <vt:lpstr>Symbol</vt:lpstr>
      <vt:lpstr>Times New Roman</vt:lpstr>
      <vt:lpstr>Wingdings</vt:lpstr>
      <vt:lpstr>Wingdings 3</vt:lpstr>
      <vt:lpstr>Легкий дым</vt:lpstr>
      <vt:lpstr>Звіт керівника Бучалівського закладу загальної середньої освіти  за 2020-2021 навчальний рік</vt:lpstr>
      <vt:lpstr>Педагогічний колектив Бучалівського ЗЗСО І-ІІ ступенів</vt:lpstr>
      <vt:lpstr>Якісний склад педагогічних кадрів на кінець 2020-2021 н. р. за віком </vt:lpstr>
      <vt:lpstr>Якісний склад педагогічних кадрів на кінець 2020-2021 н. р. за педстажем </vt:lpstr>
      <vt:lpstr>Якісний склад педагогічних кадрів на кінець 2020-2021 н. р. за категоріями </vt:lpstr>
      <vt:lpstr>Презентація PowerPoint</vt:lpstr>
      <vt:lpstr>Методична робота в закладі </vt:lpstr>
      <vt:lpstr>Методичне  об’єднання вчителів початкових класів </vt:lpstr>
      <vt:lpstr>Методичне  об’єднання класних керівників</vt:lpstr>
      <vt:lpstr>“ПІДВИЩЕННЯ ЕФЕКТИВНОСТІ ОСВІТНЬОГО  ПРОЦЕСУ ШЛЯХОМ ВИКОРИСТАННЯ  НОВИХ ПЕДАГОГІЧНИХ   ТЕХНОЛОГІЙ” 4-й рік роботи  </vt:lpstr>
      <vt:lpstr>Робота психолога</vt:lpstr>
      <vt:lpstr>Забезпечення обов’язкової освіти</vt:lpstr>
      <vt:lpstr> Облік дітей </vt:lpstr>
      <vt:lpstr>Результативність освітнього процесу   </vt:lpstr>
      <vt:lpstr>Виховна робота в школі </vt:lpstr>
      <vt:lpstr>Предметні тижні</vt:lpstr>
      <vt:lpstr>Виховні заходи </vt:lpstr>
      <vt:lpstr>Виховні заходи</vt:lpstr>
      <vt:lpstr>Безпека життєдіяльності</vt:lpstr>
      <vt:lpstr>Гурткова робота</vt:lpstr>
      <vt:lpstr>Атестація педагогічних працівників</vt:lpstr>
      <vt:lpstr>Використання позабюджетних коштів</vt:lpstr>
      <vt:lpstr>Участь у конкурсах, проктах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Olga</cp:lastModifiedBy>
  <cp:revision>96</cp:revision>
  <dcterms:created xsi:type="dcterms:W3CDTF">2021-11-08T15:25:08Z</dcterms:created>
  <dcterms:modified xsi:type="dcterms:W3CDTF">2021-12-26T16:38:16Z</dcterms:modified>
</cp:coreProperties>
</file>