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7" r:id="rId2"/>
    <p:sldId id="256" r:id="rId3"/>
    <p:sldId id="259" r:id="rId4"/>
    <p:sldId id="262" r:id="rId5"/>
    <p:sldId id="263" r:id="rId6"/>
    <p:sldId id="288" r:id="rId7"/>
    <p:sldId id="289" r:id="rId8"/>
    <p:sldId id="302" r:id="rId9"/>
    <p:sldId id="290" r:id="rId10"/>
    <p:sldId id="291" r:id="rId11"/>
    <p:sldId id="292" r:id="rId12"/>
    <p:sldId id="300" r:id="rId13"/>
    <p:sldId id="265" r:id="rId14"/>
    <p:sldId id="301" r:id="rId15"/>
    <p:sldId id="268" r:id="rId16"/>
    <p:sldId id="269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273" r:id="rId27"/>
    <p:sldId id="266" r:id="rId28"/>
    <p:sldId id="312" r:id="rId29"/>
    <p:sldId id="313" r:id="rId30"/>
    <p:sldId id="271" r:id="rId31"/>
    <p:sldId id="314" r:id="rId32"/>
    <p:sldId id="272" r:id="rId33"/>
    <p:sldId id="270" r:id="rId34"/>
    <p:sldId id="267" r:id="rId35"/>
    <p:sldId id="315" r:id="rId36"/>
    <p:sldId id="316" r:id="rId37"/>
    <p:sldId id="317" r:id="rId38"/>
    <p:sldId id="318" r:id="rId39"/>
    <p:sldId id="275" r:id="rId40"/>
    <p:sldId id="319" r:id="rId41"/>
    <p:sldId id="280" r:id="rId42"/>
    <p:sldId id="320" r:id="rId43"/>
    <p:sldId id="321" r:id="rId44"/>
    <p:sldId id="322" r:id="rId45"/>
    <p:sldId id="323" r:id="rId46"/>
    <p:sldId id="324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74" r:id="rId55"/>
    <p:sldId id="279" r:id="rId56"/>
    <p:sldId id="278" r:id="rId57"/>
    <p:sldId id="29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7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учнів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D5A-499D-943B-657F23AE81C2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D5A-499D-943B-657F23AE81C2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D5A-499D-943B-657F23AE81C2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D5A-499D-943B-657F23AE81C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5A-499D-943B-657F23AE81C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5A-499D-943B-657F23AE81C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5A-499D-943B-657F23AE81C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5A-499D-943B-657F23AE81C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Початковий рівень </c:v>
                </c:pt>
                <c:pt idx="1">
                  <c:v>Середній рівень </c:v>
                </c:pt>
                <c:pt idx="2">
                  <c:v>Достатній рівень </c:v>
                </c:pt>
                <c:pt idx="3">
                  <c:v>Високий рівень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58</c:v>
                </c:pt>
                <c:pt idx="1">
                  <c:v>492</c:v>
                </c:pt>
                <c:pt idx="2">
                  <c:v>404</c:v>
                </c:pt>
                <c:pt idx="3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D5A-499D-943B-657F23AE81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Початковий рівень </c:v>
                </c:pt>
                <c:pt idx="1">
                  <c:v>Середній рівень </c:v>
                </c:pt>
                <c:pt idx="2">
                  <c:v>Достатній рівень </c:v>
                </c:pt>
                <c:pt idx="3">
                  <c:v>Високий рівень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D5A-499D-943B-657F23AE81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Початковий рівень </c:v>
                </c:pt>
                <c:pt idx="1">
                  <c:v>Середній рівень </c:v>
                </c:pt>
                <c:pt idx="2">
                  <c:v>Достатній рівень </c:v>
                </c:pt>
                <c:pt idx="3">
                  <c:v>Високий рівень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5D5A-499D-943B-657F23AE8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1932928"/>
        <c:axId val="91942912"/>
        <c:axId val="0"/>
      </c:bar3DChart>
      <c:catAx>
        <c:axId val="91932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942912"/>
        <c:crosses val="autoZero"/>
        <c:auto val="1"/>
        <c:lblAlgn val="ctr"/>
        <c:lblOffset val="100"/>
        <c:noMultiLvlLbl val="0"/>
      </c:catAx>
      <c:valAx>
        <c:axId val="91942912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919329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9A6-4BA2-9C43-AE0775E711F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9A6-4BA2-9C43-AE0775E711FD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9A6-4BA2-9C43-AE0775E711F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D0C-4826-82EC-972EA0B6551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A6-4BA2-9C43-AE0775E711FD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A6-4BA2-9C43-AE0775E711FD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A6-4BA2-9C43-AE0775E711F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 І категорія</c:v>
                </c:pt>
                <c:pt idx="2">
                  <c:v>ІІ категорія</c:v>
                </c:pt>
                <c:pt idx="3">
                  <c:v>Спеціалісти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27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A6-4BA2-9C43-AE0775E711F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 І категорія</c:v>
                </c:pt>
                <c:pt idx="2">
                  <c:v>ІІ категорія</c:v>
                </c:pt>
                <c:pt idx="3">
                  <c:v>Спеціалісти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9A6-4BA2-9C43-AE0775E711F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 І категорія</c:v>
                </c:pt>
                <c:pt idx="2">
                  <c:v>ІІ категорія</c:v>
                </c:pt>
                <c:pt idx="3">
                  <c:v>Спеціалісти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9A6-4BA2-9C43-AE0775E71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2481024"/>
        <c:axId val="92482560"/>
        <c:axId val="0"/>
      </c:bar3DChart>
      <c:catAx>
        <c:axId val="92481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482560"/>
        <c:crosses val="autoZero"/>
        <c:auto val="1"/>
        <c:lblAlgn val="ctr"/>
        <c:lblOffset val="100"/>
        <c:noMultiLvlLbl val="0"/>
      </c:catAx>
      <c:valAx>
        <c:axId val="9248256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92481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6FB7B-7C7F-406E-B099-C50F5A245828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B4FDBC-8D7C-4F29-9635-D40F01BE55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576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4FDBC-8D7C-4F29-9635-D40F01BE55B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45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25.04.2006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36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41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48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47.png"/><Relationship Id="rId2" Type="http://schemas.openxmlformats.org/officeDocument/2006/relationships/image" Target="../media/image9.pn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45.jpeg"/><Relationship Id="rId10" Type="http://schemas.openxmlformats.org/officeDocument/2006/relationships/image" Target="../media/image17.png"/><Relationship Id="rId19" Type="http://schemas.openxmlformats.org/officeDocument/2006/relationships/image" Target="../media/image49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0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4.png"/><Relationship Id="rId2" Type="http://schemas.openxmlformats.org/officeDocument/2006/relationships/image" Target="../media/image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79.png"/><Relationship Id="rId3" Type="http://schemas.openxmlformats.org/officeDocument/2006/relationships/image" Target="../media/image10.png"/><Relationship Id="rId21" Type="http://schemas.openxmlformats.org/officeDocument/2006/relationships/image" Target="../media/image8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78.png"/><Relationship Id="rId2" Type="http://schemas.openxmlformats.org/officeDocument/2006/relationships/image" Target="../media/image9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76.png"/><Relationship Id="rId10" Type="http://schemas.openxmlformats.org/officeDocument/2006/relationships/image" Target="../media/image17.png"/><Relationship Id="rId19" Type="http://schemas.openxmlformats.org/officeDocument/2006/relationships/image" Target="../media/image80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tm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89.tmp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88.tm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8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9.png"/><Relationship Id="rId18" Type="http://schemas.openxmlformats.org/officeDocument/2006/relationships/image" Target="../media/image9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94.png"/><Relationship Id="rId2" Type="http://schemas.openxmlformats.org/officeDocument/2006/relationships/image" Target="../media/image10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92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00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00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mp"/><Relationship Id="rId7" Type="http://schemas.openxmlformats.org/officeDocument/2006/relationships/image" Target="../media/image106.tmp"/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tmp"/><Relationship Id="rId5" Type="http://schemas.openxmlformats.org/officeDocument/2006/relationships/image" Target="../media/image104.tmp"/><Relationship Id="rId4" Type="http://schemas.openxmlformats.org/officeDocument/2006/relationships/image" Target="../media/image103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mp"/><Relationship Id="rId2" Type="http://schemas.openxmlformats.org/officeDocument/2006/relationships/image" Target="../media/image10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tmp"/><Relationship Id="rId5" Type="http://schemas.openxmlformats.org/officeDocument/2006/relationships/image" Target="../media/image110.tmp"/><Relationship Id="rId4" Type="http://schemas.openxmlformats.org/officeDocument/2006/relationships/image" Target="../media/image109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mp"/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mp"/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1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119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31.jpeg"/><Relationship Id="rId2" Type="http://schemas.openxmlformats.org/officeDocument/2006/relationships/image" Target="../media/image9.pn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9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D:\Директор\fon-flag-ukrayini-kalina-sonyashnik-pshenitsy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459432"/>
            <a:ext cx="10544673" cy="828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5" y="2852936"/>
            <a:ext cx="4824535" cy="166199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ЗВІТ </a:t>
            </a:r>
          </a:p>
          <a:p>
            <a:pPr algn="ctr"/>
            <a:r>
              <a:rPr lang="uk-UA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ДИРЕКТОРА ШКОЛИ </a:t>
            </a:r>
          </a:p>
          <a:p>
            <a:pPr algn="ctr"/>
            <a:r>
              <a:rPr lang="uk-UA" sz="3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2019/2020 Н.Р.</a:t>
            </a:r>
          </a:p>
        </p:txBody>
      </p:sp>
      <p:pic>
        <p:nvPicPr>
          <p:cNvPr id="2050" name="Picture 2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373" y="4918496"/>
            <a:ext cx="1095872" cy="10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иректор\1402384520_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40" y="4552906"/>
            <a:ext cx="1177271" cy="10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Як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53" y="5823101"/>
            <a:ext cx="2340441" cy="10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Директор\sunflower_PNG13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2" y="3844443"/>
            <a:ext cx="1366917" cy="10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иректор\1930379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27" y="5640096"/>
            <a:ext cx="941585" cy="91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Директор\Viburnu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43" y="5140355"/>
            <a:ext cx="2340440" cy="234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35" y="2282263"/>
            <a:ext cx="1095872" cy="10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Директор\1402384520_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54" y="1873139"/>
            <a:ext cx="1177271" cy="10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830" y="1873139"/>
            <a:ext cx="1366917" cy="10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419" y="1653760"/>
            <a:ext cx="1366917" cy="10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D:\Директор\1930379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56" y="3204383"/>
            <a:ext cx="941585" cy="91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32" y="2974133"/>
            <a:ext cx="1484433" cy="13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0648"/>
            <a:ext cx="8606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Бучалівська</a:t>
            </a:r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загальноосвітня школа І-ІІ ступенів 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Городоцької районної ради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xmlns="" id="{7B746D09-5828-4F63-B793-51D8B6483965}"/>
              </a:ext>
            </a:extLst>
          </p:cNvPr>
          <p:cNvSpPr/>
          <p:nvPr/>
        </p:nvSpPr>
        <p:spPr>
          <a:xfrm>
            <a:off x="4572001" y="4612216"/>
            <a:ext cx="2778608" cy="1296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latin typeface="Monotype Corsiva" panose="03010101010201010101" pitchFamily="66" charset="0"/>
              </a:rPr>
              <a:t>Як це було?          Від А до Я</a:t>
            </a:r>
          </a:p>
        </p:txBody>
      </p:sp>
      <p:pic>
        <p:nvPicPr>
          <p:cNvPr id="19" name="Picture 9" descr="D:\Директор\resize.png">
            <a:extLst>
              <a:ext uri="{FF2B5EF4-FFF2-40B4-BE49-F238E27FC236}">
                <a16:creationId xmlns:a16="http://schemas.microsoft.com/office/drawing/2014/main" xmlns="" id="{D90C12FB-90B0-4538-A96B-67913D4BA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81" y="3915084"/>
            <a:ext cx="1484433" cy="137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7705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Це зображення має порожній атрибут alt; ім'я файлу IMG-ce0588dde763f96620c92c9adc791424-V-1024x768.jpg">
            <a:extLst>
              <a:ext uri="{FF2B5EF4-FFF2-40B4-BE49-F238E27FC236}">
                <a16:creationId xmlns:a16="http://schemas.microsoft.com/office/drawing/2014/main" xmlns="" id="{0E676825-6DBB-410E-9D46-725CEFC90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881141"/>
            <a:ext cx="8629578" cy="496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3127" y="188640"/>
            <a:ext cx="8517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Учителю! Пораднику і друже!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8C2F6041-AAD1-4243-BFAD-8EBC11D61D2C}"/>
              </a:ext>
            </a:extLst>
          </p:cNvPr>
          <p:cNvSpPr/>
          <p:nvPr/>
        </p:nvSpPr>
        <p:spPr>
          <a:xfrm>
            <a:off x="5229670" y="4665076"/>
            <a:ext cx="3508558" cy="176383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Класний керівник 9 класу </a:t>
            </a:r>
            <a:r>
              <a:rPr lang="uk-UA" sz="2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Слонівська</a:t>
            </a:r>
            <a:r>
              <a:rPr lang="uk-UA" sz="2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Г.С.</a:t>
            </a:r>
          </a:p>
        </p:txBody>
      </p:sp>
    </p:spTree>
    <p:extLst>
      <p:ext uri="{BB962C8B-B14F-4D97-AF65-F5344CB8AC3E}">
        <p14:creationId xmlns:p14="http://schemas.microsoft.com/office/powerpoint/2010/main" val="3068969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C953B5F-05BD-4B14-A9F7-80AC88970F2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0" b="25429"/>
          <a:stretch/>
        </p:blipFill>
        <p:spPr>
          <a:xfrm>
            <a:off x="-26694" y="1289962"/>
            <a:ext cx="4184716" cy="38240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5716F84-FD40-4854-BC1A-825B44D154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16776" b="26850"/>
          <a:stretch/>
        </p:blipFill>
        <p:spPr>
          <a:xfrm>
            <a:off x="4323817" y="3027621"/>
            <a:ext cx="4961326" cy="36343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A3B7D4E-F263-4CC4-BE3C-9428CB702E4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19"/>
          <a:stretch/>
        </p:blipFill>
        <p:spPr>
          <a:xfrm>
            <a:off x="4475848" y="196032"/>
            <a:ext cx="4668151" cy="2780928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xmlns="" id="{04870812-169D-430C-B4BB-7FE9C459C354}"/>
              </a:ext>
            </a:extLst>
          </p:cNvPr>
          <p:cNvSpPr/>
          <p:nvPr/>
        </p:nvSpPr>
        <p:spPr>
          <a:xfrm>
            <a:off x="1" y="188640"/>
            <a:ext cx="4932040" cy="1022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Козацькому роду нема переводу</a:t>
            </a:r>
          </a:p>
          <a:p>
            <a:pPr algn="ctr"/>
            <a:r>
              <a:rPr lang="uk-UA" dirty="0"/>
              <a:t>Вчитель фізкультури Шпильовий В.В, педагог-організатор </a:t>
            </a:r>
            <a:r>
              <a:rPr lang="uk-UA" dirty="0" err="1"/>
              <a:t>Сенчишак</a:t>
            </a:r>
            <a:r>
              <a:rPr lang="uk-UA" dirty="0"/>
              <a:t> Н.Р., класні керівники 5-9 класів</a:t>
            </a:r>
          </a:p>
        </p:txBody>
      </p:sp>
    </p:spTree>
    <p:extLst>
      <p:ext uri="{BB962C8B-B14F-4D97-AF65-F5344CB8AC3E}">
        <p14:creationId xmlns:p14="http://schemas.microsoft.com/office/powerpoint/2010/main" val="30689692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206B51-F305-4F23-BC70-C7A2286AF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320480" cy="49685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03C0C0-8169-402A-9580-CD56E9D4E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8" y="1678496"/>
            <a:ext cx="4320480" cy="486916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2C38FB20-D8EA-42CE-8C3E-AB9C0DFF2B0A}"/>
              </a:ext>
            </a:extLst>
          </p:cNvPr>
          <p:cNvSpPr/>
          <p:nvPr/>
        </p:nvSpPr>
        <p:spPr>
          <a:xfrm>
            <a:off x="4823520" y="5655568"/>
            <a:ext cx="4320480" cy="1202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"Я - </a:t>
            </a:r>
            <a:r>
              <a:rPr lang="ru-RU" sz="2400" dirty="0" err="1"/>
              <a:t>син</a:t>
            </a:r>
            <a:r>
              <a:rPr lang="ru-RU" sz="2400" dirty="0"/>
              <a:t> </a:t>
            </a:r>
            <a:r>
              <a:rPr lang="ru-RU" sz="2400" dirty="0" err="1"/>
              <a:t>своєї</a:t>
            </a:r>
            <a:r>
              <a:rPr lang="ru-RU" sz="2400" dirty="0"/>
              <a:t> </a:t>
            </a:r>
            <a:r>
              <a:rPr lang="ru-RU" sz="2400" dirty="0" err="1"/>
              <a:t>землі</a:t>
            </a:r>
            <a:r>
              <a:rPr lang="ru-RU" sz="2400" dirty="0"/>
              <a:t>, </a:t>
            </a:r>
            <a:r>
              <a:rPr lang="ru-RU" sz="2400" dirty="0" err="1"/>
              <a:t>нащадок</a:t>
            </a:r>
            <a:r>
              <a:rPr lang="ru-RU" sz="2400" dirty="0"/>
              <a:t> </a:t>
            </a:r>
            <a:r>
              <a:rPr lang="ru-RU" sz="2400" dirty="0" err="1"/>
              <a:t>славних</a:t>
            </a:r>
            <a:r>
              <a:rPr lang="ru-RU" sz="2400" dirty="0"/>
              <a:t> </a:t>
            </a:r>
            <a:r>
              <a:rPr lang="ru-RU" sz="2400" dirty="0" err="1"/>
              <a:t>козаків</a:t>
            </a:r>
            <a:r>
              <a:rPr lang="ru-RU" sz="2400" dirty="0"/>
              <a:t>»</a:t>
            </a:r>
          </a:p>
          <a:p>
            <a:pPr algn="ctr"/>
            <a:r>
              <a:rPr lang="ru-RU" sz="2400" dirty="0" err="1"/>
              <a:t>Вчитель</a:t>
            </a:r>
            <a:r>
              <a:rPr lang="ru-RU" sz="2400" dirty="0"/>
              <a:t> – </a:t>
            </a:r>
            <a:r>
              <a:rPr lang="ru-RU" sz="2400" dirty="0" err="1"/>
              <a:t>Гамерська</a:t>
            </a:r>
            <a:r>
              <a:rPr lang="ru-RU" sz="2400" dirty="0"/>
              <a:t> Л.Р.</a:t>
            </a:r>
            <a:endParaRPr lang="uk-UA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92F3D00-523E-456B-9209-9DD95F6FD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800" y="4279314"/>
            <a:ext cx="5040560" cy="2752507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A73964FD-5911-4E81-A1CB-5A23AD4FEB0B}"/>
              </a:ext>
            </a:extLst>
          </p:cNvPr>
          <p:cNvSpPr/>
          <p:nvPr/>
        </p:nvSpPr>
        <p:spPr>
          <a:xfrm>
            <a:off x="3779912" y="310344"/>
            <a:ext cx="525658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Методичне об'єднання вчителів початкових класів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89986694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960" y="2963399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243978" y="260648"/>
            <a:ext cx="2918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«Предметні тижні» </a:t>
            </a:r>
            <a:endParaRPr lang="uk-UA" sz="2400" b="1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Це зображення має порожній атрибут alt; ім'я файлу 20191021_143006-1024x768.jpg">
            <a:extLst>
              <a:ext uri="{FF2B5EF4-FFF2-40B4-BE49-F238E27FC236}">
                <a16:creationId xmlns:a16="http://schemas.microsoft.com/office/drawing/2014/main" xmlns="" id="{B3CFC7EF-760C-4769-948B-E5C52A672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9" y="916571"/>
            <a:ext cx="5421002" cy="342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AFD67E75-5430-40B0-B35C-87FC1ECAC3AD}"/>
              </a:ext>
            </a:extLst>
          </p:cNvPr>
          <p:cNvSpPr/>
          <p:nvPr/>
        </p:nvSpPr>
        <p:spPr>
          <a:xfrm>
            <a:off x="2450687" y="3284984"/>
            <a:ext cx="3002811" cy="105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Тиждень духовності </a:t>
            </a:r>
          </a:p>
          <a:p>
            <a:pPr algn="ctr"/>
            <a:r>
              <a:rPr lang="uk-UA" dirty="0"/>
              <a:t>Вчитель </a:t>
            </a:r>
            <a:r>
              <a:rPr lang="uk-UA" dirty="0" err="1"/>
              <a:t>Сенчишак</a:t>
            </a:r>
            <a:r>
              <a:rPr lang="uk-UA" dirty="0"/>
              <a:t> Н.Р.</a:t>
            </a:r>
          </a:p>
        </p:txBody>
      </p:sp>
      <p:pic>
        <p:nvPicPr>
          <p:cNvPr id="3076" name="Picture 4" descr="Це зображення має порожній атрибут alt; ім'я файлу IMG-27e61f495f9220bcc8c637aa9525cb9e-V-576x1024.jpg">
            <a:extLst>
              <a:ext uri="{FF2B5EF4-FFF2-40B4-BE49-F238E27FC236}">
                <a16:creationId xmlns:a16="http://schemas.microsoft.com/office/drawing/2014/main" xmlns="" id="{38E5F2B8-A723-4230-A915-B1E7F301F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44" y="869593"/>
            <a:ext cx="3857625" cy="59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D920BBB9-22BF-40DE-B21A-373ACF551292}"/>
              </a:ext>
            </a:extLst>
          </p:cNvPr>
          <p:cNvSpPr/>
          <p:nvPr/>
        </p:nvSpPr>
        <p:spPr>
          <a:xfrm>
            <a:off x="5309723" y="5847999"/>
            <a:ext cx="3834278" cy="927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Всеукраїнський тиждень права</a:t>
            </a:r>
          </a:p>
          <a:p>
            <a:pPr algn="ctr"/>
            <a:r>
              <a:rPr lang="uk-UA" dirty="0"/>
              <a:t>Педагог-організатор </a:t>
            </a:r>
            <a:r>
              <a:rPr lang="uk-UA" dirty="0" err="1"/>
              <a:t>Сенчишак</a:t>
            </a:r>
            <a:r>
              <a:rPr lang="uk-UA" dirty="0"/>
              <a:t> Н.Р.</a:t>
            </a:r>
          </a:p>
        </p:txBody>
      </p:sp>
    </p:spTree>
    <p:extLst>
      <p:ext uri="{BB962C8B-B14F-4D97-AF65-F5344CB8AC3E}">
        <p14:creationId xmlns:p14="http://schemas.microsoft.com/office/powerpoint/2010/main" val="21424662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E6491EB-728D-4ECC-B712-62727230FE1D}"/>
              </a:ext>
            </a:extLst>
          </p:cNvPr>
          <p:cNvSpPr/>
          <p:nvPr/>
        </p:nvSpPr>
        <p:spPr>
          <a:xfrm>
            <a:off x="2195736" y="332656"/>
            <a:ext cx="4752528" cy="134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/>
              <a:t>Тиждень української мови та літератури</a:t>
            </a:r>
          </a:p>
        </p:txBody>
      </p:sp>
      <p:pic>
        <p:nvPicPr>
          <p:cNvPr id="4098" name="Picture 2" descr="Це зображення має порожній атрибут alt; ім'я файлу 20191111_140448-1024x768.jpg">
            <a:extLst>
              <a:ext uri="{FF2B5EF4-FFF2-40B4-BE49-F238E27FC236}">
                <a16:creationId xmlns:a16="http://schemas.microsoft.com/office/drawing/2014/main" xmlns="" id="{581A6E25-7109-4918-8E46-F0CC2380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19" y="2770534"/>
            <a:ext cx="4358578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0C5012E8-075C-417C-9BC0-0A93E4D8E933}"/>
              </a:ext>
            </a:extLst>
          </p:cNvPr>
          <p:cNvSpPr/>
          <p:nvPr/>
        </p:nvSpPr>
        <p:spPr>
          <a:xfrm>
            <a:off x="5580112" y="5943600"/>
            <a:ext cx="302173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"Мово моя барвінкова...»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Ярмоловська</a:t>
            </a:r>
            <a:r>
              <a:rPr lang="uk-UA" dirty="0"/>
              <a:t> З.І.</a:t>
            </a:r>
          </a:p>
        </p:txBody>
      </p:sp>
      <p:pic>
        <p:nvPicPr>
          <p:cNvPr id="4100" name="Picture 4" descr="Це зображення має порожній атрибут alt; ім'я файлу 20191114_132325-e1574093579126-768x1024.jpg">
            <a:extLst>
              <a:ext uri="{FF2B5EF4-FFF2-40B4-BE49-F238E27FC236}">
                <a16:creationId xmlns:a16="http://schemas.microsoft.com/office/drawing/2014/main" xmlns="" id="{E3F9BA12-D472-4D07-8E2A-72C573E0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9725"/>
            <a:ext cx="4963064" cy="443711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иректор\ukrayinska-simvolika-prapor-Ukrayini-kviti-zhovto-sinya-strichka.png">
            <a:extLst>
              <a:ext uri="{FF2B5EF4-FFF2-40B4-BE49-F238E27FC236}">
                <a16:creationId xmlns:a16="http://schemas.microsoft.com/office/drawing/2014/main" xmlns="" id="{171C4C76-9191-4385-AC1E-1B04FDC7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590" y="4584510"/>
            <a:ext cx="5292590" cy="2552446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C77F4722-AC9D-4FAB-A83F-4EEF4B4DACDC}"/>
              </a:ext>
            </a:extLst>
          </p:cNvPr>
          <p:cNvSpPr/>
          <p:nvPr/>
        </p:nvSpPr>
        <p:spPr>
          <a:xfrm>
            <a:off x="4312860" y="6479625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EC739F2C-43E8-4D99-A10A-057F7B7272B9}"/>
              </a:ext>
            </a:extLst>
          </p:cNvPr>
          <p:cNvSpPr/>
          <p:nvPr/>
        </p:nvSpPr>
        <p:spPr>
          <a:xfrm>
            <a:off x="1763689" y="5085184"/>
            <a:ext cx="3021734" cy="1161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"</a:t>
            </a:r>
            <a:r>
              <a:rPr lang="ru-RU" dirty="0" err="1"/>
              <a:t>Мова</a:t>
            </a:r>
            <a:r>
              <a:rPr lang="ru-RU" dirty="0"/>
              <a:t> наша </a:t>
            </a:r>
            <a:r>
              <a:rPr lang="ru-RU" dirty="0" err="1"/>
              <a:t>солов'їна</a:t>
            </a:r>
            <a:r>
              <a:rPr lang="ru-RU" dirty="0"/>
              <a:t> - чиста, </a:t>
            </a:r>
            <a:r>
              <a:rPr lang="ru-RU" dirty="0" err="1"/>
              <a:t>мов</a:t>
            </a:r>
            <a:r>
              <a:rPr lang="ru-RU" dirty="0"/>
              <a:t> </a:t>
            </a:r>
            <a:r>
              <a:rPr lang="ru-RU" dirty="0" err="1"/>
              <a:t>перлина</a:t>
            </a:r>
            <a:r>
              <a:rPr lang="ru-RU" dirty="0"/>
              <a:t>»</a:t>
            </a:r>
          </a:p>
          <a:p>
            <a:pPr algn="ctr"/>
            <a:r>
              <a:rPr lang="ru-RU" dirty="0" err="1"/>
              <a:t>Вчитель</a:t>
            </a:r>
            <a:r>
              <a:rPr lang="ru-RU" dirty="0"/>
              <a:t> – </a:t>
            </a:r>
            <a:r>
              <a:rPr lang="ru-RU" dirty="0" err="1"/>
              <a:t>Булеца</a:t>
            </a:r>
            <a:r>
              <a:rPr lang="ru-RU" dirty="0"/>
              <a:t> Г.М.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2949513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873" y="4313192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Директор\IMG_43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8150" y="-13100050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иректор\IMG_431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8150" y="-13100050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Директор\IMG_428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8150" y="-13100050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Директор\IMG_430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9475" y="-13619163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:\Директор\IMG_431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9475" y="-13619163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D:\Директор\IMG_428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9475" y="-13619163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D:\Директор\5068946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7872"/>
            <a:ext cx="1807526" cy="202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Це зображення має порожній атрибут alt; ім'я файлу 20191114_142848-1-1024x768.jpg">
            <a:extLst>
              <a:ext uri="{FF2B5EF4-FFF2-40B4-BE49-F238E27FC236}">
                <a16:creationId xmlns:a16="http://schemas.microsoft.com/office/drawing/2014/main" xmlns="" id="{9B49A94F-B417-4C6C-B65E-B453F7FC1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98" b="10496"/>
          <a:stretch/>
        </p:blipFill>
        <p:spPr bwMode="auto">
          <a:xfrm>
            <a:off x="2277110" y="2359743"/>
            <a:ext cx="7224810" cy="551772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6C9389E0-57B7-46FF-A695-594CCC2A469B}"/>
              </a:ext>
            </a:extLst>
          </p:cNvPr>
          <p:cNvSpPr/>
          <p:nvPr/>
        </p:nvSpPr>
        <p:spPr>
          <a:xfrm>
            <a:off x="6866890" y="6285723"/>
            <a:ext cx="2635030" cy="15917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Квест "Мово моя українська»</a:t>
            </a:r>
          </a:p>
          <a:p>
            <a:pPr algn="ctr"/>
            <a:r>
              <a:rPr lang="uk-UA" dirty="0"/>
              <a:t>Вчитель – Тринда М.Л.</a:t>
            </a:r>
          </a:p>
        </p:txBody>
      </p:sp>
      <p:pic>
        <p:nvPicPr>
          <p:cNvPr id="5124" name="Picture 4" descr="Це зображення має порожній атрибут alt; ім'я файлу IMG-ef4cd0b9ed67bf2fd20a084e4be239ec-V-1024x768.jpg">
            <a:extLst>
              <a:ext uri="{FF2B5EF4-FFF2-40B4-BE49-F238E27FC236}">
                <a16:creationId xmlns:a16="http://schemas.microsoft.com/office/drawing/2014/main" xmlns="" id="{AD58835A-60AE-4A56-A959-174E29856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" y="-19495"/>
            <a:ext cx="6537775" cy="407296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xmlns="" id="{72A77EA9-90A5-440F-B15A-25E3B45B052D}"/>
              </a:ext>
            </a:extLst>
          </p:cNvPr>
          <p:cNvSpPr/>
          <p:nvPr/>
        </p:nvSpPr>
        <p:spPr>
          <a:xfrm>
            <a:off x="1619673" y="2477714"/>
            <a:ext cx="3576644" cy="9512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Мовознавча гра "Найрозумніший».               Вчитель – </a:t>
            </a:r>
            <a:r>
              <a:rPr lang="uk-UA" dirty="0" err="1"/>
              <a:t>Шайда</a:t>
            </a:r>
            <a:r>
              <a:rPr lang="uk-UA" dirty="0"/>
              <a:t> Г.В.</a:t>
            </a:r>
          </a:p>
        </p:txBody>
      </p:sp>
    </p:spTree>
    <p:extLst>
      <p:ext uri="{BB962C8B-B14F-4D97-AF65-F5344CB8AC3E}">
        <p14:creationId xmlns:p14="http://schemas.microsoft.com/office/powerpoint/2010/main" val="32756660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Це зображення має порожній атрибут alt; ім'я файлу IMG-ce0cfe5fde17a7a5d172a93b73bec353-V-1024x768.jpg">
            <a:extLst>
              <a:ext uri="{FF2B5EF4-FFF2-40B4-BE49-F238E27FC236}">
                <a16:creationId xmlns:a16="http://schemas.microsoft.com/office/drawing/2014/main" xmlns="" id="{A78CFEEA-84B0-49D6-B007-FA48510D6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87" y="-6378"/>
            <a:ext cx="5248510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617D0486-07AA-4D84-9277-9C164609434F}"/>
              </a:ext>
            </a:extLst>
          </p:cNvPr>
          <p:cNvSpPr/>
          <p:nvPr/>
        </p:nvSpPr>
        <p:spPr>
          <a:xfrm>
            <a:off x="0" y="1340768"/>
            <a:ext cx="38519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"Мова - це </a:t>
            </a:r>
            <a:r>
              <a:rPr lang="uk-UA" dirty="0" err="1"/>
              <a:t>зоряночка</a:t>
            </a:r>
            <a:r>
              <a:rPr lang="uk-UA" dirty="0"/>
              <a:t> золота...» Вчитель – Підківка О.В.</a:t>
            </a:r>
          </a:p>
        </p:txBody>
      </p:sp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0655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70E2678-1400-4180-8EE8-B652467A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3416424"/>
            <a:ext cx="6047756" cy="39505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963B82-005B-483F-933C-2A005886C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7586"/>
            <a:ext cx="5364088" cy="5482828"/>
          </a:xfrm>
          <a:prstGeom prst="irregularSeal1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D12AD0-447A-4801-A474-0CE411E8B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8760"/>
            <a:ext cx="4572000" cy="4903440"/>
          </a:xfrm>
          <a:prstGeom prst="smileyFace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3DE4379F-6B50-4C52-88D2-F3E6A74126B4}"/>
              </a:ext>
            </a:extLst>
          </p:cNvPr>
          <p:cNvSpPr/>
          <p:nvPr/>
        </p:nvSpPr>
        <p:spPr>
          <a:xfrm>
            <a:off x="6047756" y="5639163"/>
            <a:ext cx="2952328" cy="1130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Будьмо знайомі!      Вчитель-</a:t>
            </a:r>
            <a:r>
              <a:rPr lang="uk-UA" dirty="0" err="1"/>
              <a:t>Кісіль</a:t>
            </a:r>
            <a:r>
              <a:rPr lang="uk-UA" dirty="0"/>
              <a:t> Л.М.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77ED6D81-04D4-4055-B177-0A1DF5C0BF2B}"/>
              </a:ext>
            </a:extLst>
          </p:cNvPr>
          <p:cNvSpPr/>
          <p:nvPr/>
        </p:nvSpPr>
        <p:spPr>
          <a:xfrm>
            <a:off x="3779912" y="354360"/>
            <a:ext cx="316835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Методичне об'єднання вчителів початкових класів</a:t>
            </a:r>
          </a:p>
        </p:txBody>
      </p:sp>
    </p:spTree>
    <p:extLst>
      <p:ext uri="{BB962C8B-B14F-4D97-AF65-F5344CB8AC3E}">
        <p14:creationId xmlns:p14="http://schemas.microsoft.com/office/powerpoint/2010/main" val="3130650055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638EE04-5BA7-495F-9BBF-623379B0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4" y="3212976"/>
            <a:ext cx="6047756" cy="39505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4F0379-DDC4-407C-A0DF-E2F735BA8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2816"/>
            <a:ext cx="4572000" cy="50851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6BBB460-6954-42D7-8F8E-AE9D5C536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143500" cy="508518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5D088289-E1FB-4022-9FB5-1F73BED161D2}"/>
              </a:ext>
            </a:extLst>
          </p:cNvPr>
          <p:cNvSpPr/>
          <p:nvPr/>
        </p:nvSpPr>
        <p:spPr>
          <a:xfrm>
            <a:off x="6660232" y="260648"/>
            <a:ext cx="158417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Вшанування сумних подій</a:t>
            </a: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259458CD-FABB-435C-8874-28A6A3738EBB}"/>
              </a:ext>
            </a:extLst>
          </p:cNvPr>
          <p:cNvSpPr/>
          <p:nvPr/>
        </p:nvSpPr>
        <p:spPr>
          <a:xfrm>
            <a:off x="6660232" y="6021288"/>
            <a:ext cx="2498576" cy="1274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Шоста річниця Революції гідності Педагог-організатор </a:t>
            </a:r>
            <a:r>
              <a:rPr lang="uk-UA" dirty="0" err="1"/>
              <a:t>Сенчишак</a:t>
            </a:r>
            <a:r>
              <a:rPr lang="uk-UA" dirty="0"/>
              <a:t> Н.Р.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xmlns="" id="{2DC29C4D-9431-4F72-928D-CFBFD20A0202}"/>
              </a:ext>
            </a:extLst>
          </p:cNvPr>
          <p:cNvSpPr/>
          <p:nvPr/>
        </p:nvSpPr>
        <p:spPr>
          <a:xfrm>
            <a:off x="2699792" y="4221088"/>
            <a:ext cx="244370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Вервиця із незабудок пам'яті </a:t>
            </a:r>
          </a:p>
          <a:p>
            <a:pPr algn="ctr"/>
            <a:r>
              <a:rPr lang="uk-UA" dirty="0">
                <a:solidFill>
                  <a:prstClr val="white"/>
                </a:solidFill>
              </a:rPr>
              <a:t>Педагог-організатор </a:t>
            </a:r>
            <a:r>
              <a:rPr lang="uk-UA" dirty="0" err="1">
                <a:solidFill>
                  <a:prstClr val="white"/>
                </a:solidFill>
              </a:rPr>
              <a:t>Сенчишак</a:t>
            </a:r>
            <a:r>
              <a:rPr lang="uk-UA" dirty="0">
                <a:solidFill>
                  <a:prstClr val="white"/>
                </a:solidFill>
              </a:rPr>
              <a:t> Н.Р.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3800088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CFD8D6E-F526-4D01-97B0-42B180B83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68" y="3140968"/>
            <a:ext cx="6047756" cy="3950550"/>
          </a:xfrm>
          <a:prstGeom prst="rect">
            <a:avLst/>
          </a:prstGeom>
        </p:spPr>
      </p:pic>
      <p:pic>
        <p:nvPicPr>
          <p:cNvPr id="1026" name="Picture 2" descr="Це зображення має порожній атрибут alt; ім'я файлу IMG-d69f41ad4fcfb7de3b08914a0a8e3744-V-1024x766.jpg">
            <a:extLst>
              <a:ext uri="{FF2B5EF4-FFF2-40B4-BE49-F238E27FC236}">
                <a16:creationId xmlns:a16="http://schemas.microsoft.com/office/drawing/2014/main" xmlns="" id="{B47F3066-DC3F-4272-BB12-2C0B02A7D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05523"/>
            <a:ext cx="5580112" cy="629979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Це зображення має порожній атрибут alt; ім'я файлу IMG-e31f1177f8067f11671741cf8a169b88-V-1024x768.jpg">
            <a:extLst>
              <a:ext uri="{FF2B5EF4-FFF2-40B4-BE49-F238E27FC236}">
                <a16:creationId xmlns:a16="http://schemas.microsoft.com/office/drawing/2014/main" xmlns="" id="{2D753F40-51DC-4F0F-8697-824E7488D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8" y="48654"/>
            <a:ext cx="4788024" cy="5374570"/>
          </a:xfrm>
          <a:prstGeom prst="flowChartPreparati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xmlns="" id="{E94F3156-5B5A-4B08-AE4D-D5DC19B56FE2}"/>
              </a:ext>
            </a:extLst>
          </p:cNvPr>
          <p:cNvSpPr/>
          <p:nvPr/>
        </p:nvSpPr>
        <p:spPr>
          <a:xfrm>
            <a:off x="5507188" y="5949280"/>
            <a:ext cx="35796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«Андріївські вечорниці»   Класний керівник 8 класу</a:t>
            </a:r>
          </a:p>
          <a:p>
            <a:pPr algn="ctr"/>
            <a:r>
              <a:rPr lang="uk-UA" dirty="0"/>
              <a:t> Тринда М.Л.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406775AA-175A-4540-83C5-00A46BC5D969}"/>
              </a:ext>
            </a:extLst>
          </p:cNvPr>
          <p:cNvSpPr/>
          <p:nvPr/>
        </p:nvSpPr>
        <p:spPr>
          <a:xfrm>
            <a:off x="899592" y="4293096"/>
            <a:ext cx="3240360" cy="1346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«Є </a:t>
            </a:r>
            <a:r>
              <a:rPr lang="ru-RU" dirty="0" err="1"/>
              <a:t>така</a:t>
            </a:r>
            <a:r>
              <a:rPr lang="ru-RU" dirty="0"/>
              <a:t> </a:t>
            </a:r>
            <a:r>
              <a:rPr lang="ru-RU" dirty="0" err="1"/>
              <a:t>професія</a:t>
            </a:r>
            <a:r>
              <a:rPr lang="ru-RU" dirty="0"/>
              <a:t> – </a:t>
            </a:r>
            <a:r>
              <a:rPr lang="ru-RU" dirty="0" err="1"/>
              <a:t>Батьківщину</a:t>
            </a:r>
            <a:r>
              <a:rPr lang="ru-RU" dirty="0"/>
              <a:t> </a:t>
            </a:r>
            <a:r>
              <a:rPr lang="ru-RU" dirty="0" err="1"/>
              <a:t>захищати</a:t>
            </a:r>
            <a:r>
              <a:rPr lang="ru-RU"/>
              <a:t>» </a:t>
            </a:r>
            <a:r>
              <a:rPr lang="uk-UA"/>
              <a:t>Класний </a:t>
            </a:r>
            <a:r>
              <a:rPr lang="uk-UA" dirty="0"/>
              <a:t>керівник 6 класу </a:t>
            </a:r>
            <a:r>
              <a:rPr lang="uk-UA" dirty="0" err="1"/>
              <a:t>Верешко</a:t>
            </a:r>
            <a:r>
              <a:rPr lang="uk-UA" dirty="0"/>
              <a:t> </a:t>
            </a:r>
            <a:r>
              <a:rPr lang="uk-UA" dirty="0" err="1"/>
              <a:t>о.Б</a:t>
            </a:r>
            <a:r>
              <a:rPr lang="uk-UA" dirty="0"/>
              <a:t>.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E362C717-671C-4EF4-857D-9A5551938339}"/>
              </a:ext>
            </a:extLst>
          </p:cNvPr>
          <p:cNvSpPr/>
          <p:nvPr/>
        </p:nvSpPr>
        <p:spPr>
          <a:xfrm>
            <a:off x="4427984" y="188640"/>
            <a:ext cx="43559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>
                <a:solidFill>
                  <a:prstClr val="white"/>
                </a:solidFill>
              </a:rPr>
              <a:t>Методичне об'єднання класних керівників</a:t>
            </a:r>
            <a:endParaRPr lang="uk-UA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60938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B0F4F0A-87FE-4778-8909-649A98E1F3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0" y="1676566"/>
            <a:ext cx="7182544" cy="45274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643" y="260648"/>
            <a:ext cx="8037781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800" dirty="0">
                <a:solidFill>
                  <a:srgbClr val="FFFF00"/>
                </a:solidFill>
              </a:rPr>
              <a:t>Підвищення ефективності освітнього процесу шляхом використання нових педагогічних технологій</a:t>
            </a: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914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2C2DCD7-B33E-4FFC-89B6-10C1D7D32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3140968"/>
            <a:ext cx="6047756" cy="3950550"/>
          </a:xfrm>
          <a:prstGeom prst="rect">
            <a:avLst/>
          </a:prstGeom>
        </p:spPr>
      </p:pic>
      <p:pic>
        <p:nvPicPr>
          <p:cNvPr id="1026" name="Picture 2" descr="Це зображення має порожній атрибут alt; ім'я файлу 20191224_144943-1024x768.jpg">
            <a:extLst>
              <a:ext uri="{FF2B5EF4-FFF2-40B4-BE49-F238E27FC236}">
                <a16:creationId xmlns:a16="http://schemas.microsoft.com/office/drawing/2014/main" xmlns="" id="{975E6207-A216-4F75-953D-72DB2DFA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67998"/>
            <a:ext cx="4211960" cy="5589240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Це зображення має порожній атрибут alt; ім'я файлу IMG-8654b94b8b3b9149075abd06fd872f50-V-1024x768.jpg">
            <a:extLst>
              <a:ext uri="{FF2B5EF4-FFF2-40B4-BE49-F238E27FC236}">
                <a16:creationId xmlns:a16="http://schemas.microsoft.com/office/drawing/2014/main" xmlns="" id="{55A3B6EF-B0D0-424B-9A5B-279629C02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48064" cy="6237312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xmlns="" id="{AE3998BC-2288-4E5C-A181-07DDCE43CC7A}"/>
              </a:ext>
            </a:extLst>
          </p:cNvPr>
          <p:cNvSpPr/>
          <p:nvPr/>
        </p:nvSpPr>
        <p:spPr>
          <a:xfrm>
            <a:off x="1547664" y="5335626"/>
            <a:ext cx="3600401" cy="1045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«Сім кольорів мого щастя»</a:t>
            </a:r>
          </a:p>
          <a:p>
            <a:pPr algn="ctr"/>
            <a:r>
              <a:rPr lang="uk-UA" dirty="0"/>
              <a:t>Класний керівник  Підківка О.В.</a:t>
            </a:r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455F82CE-3407-45A4-84DC-2FBB156AFD3F}"/>
              </a:ext>
            </a:extLst>
          </p:cNvPr>
          <p:cNvSpPr/>
          <p:nvPr/>
        </p:nvSpPr>
        <p:spPr>
          <a:xfrm>
            <a:off x="4932039" y="5973009"/>
            <a:ext cx="421195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</a:t>
            </a:r>
            <a:r>
              <a:rPr lang="ru-RU" dirty="0" err="1"/>
              <a:t>Родинний</a:t>
            </a:r>
            <a:r>
              <a:rPr lang="ru-RU" dirty="0"/>
              <a:t> </a:t>
            </a:r>
            <a:r>
              <a:rPr lang="ru-RU" dirty="0" err="1"/>
              <a:t>дім</a:t>
            </a:r>
            <a:r>
              <a:rPr lang="ru-RU" dirty="0"/>
              <a:t> - рай для </a:t>
            </a:r>
            <a:r>
              <a:rPr lang="ru-RU" dirty="0" err="1"/>
              <a:t>дитини</a:t>
            </a:r>
            <a:r>
              <a:rPr lang="ru-RU" dirty="0"/>
              <a:t>». </a:t>
            </a:r>
            <a:r>
              <a:rPr lang="ru-RU" dirty="0" err="1"/>
              <a:t>Класний</a:t>
            </a:r>
            <a:r>
              <a:rPr lang="ru-RU" dirty="0"/>
              <a:t> </a:t>
            </a:r>
            <a:r>
              <a:rPr lang="ru-RU" dirty="0" err="1"/>
              <a:t>керівник</a:t>
            </a:r>
            <a:r>
              <a:rPr lang="ru-RU" dirty="0"/>
              <a:t> </a:t>
            </a:r>
            <a:r>
              <a:rPr lang="ru-RU" dirty="0" err="1"/>
              <a:t>Ярмоловська</a:t>
            </a:r>
            <a:r>
              <a:rPr lang="ru-RU" dirty="0"/>
              <a:t> З.І</a:t>
            </a:r>
            <a:endParaRPr lang="uk-UA" dirty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DC779034-9A5A-4C72-AD74-C5CE09820FB4}"/>
              </a:ext>
            </a:extLst>
          </p:cNvPr>
          <p:cNvSpPr/>
          <p:nvPr/>
        </p:nvSpPr>
        <p:spPr>
          <a:xfrm>
            <a:off x="5435180" y="342139"/>
            <a:ext cx="370881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dirty="0">
                <a:solidFill>
                  <a:prstClr val="white"/>
                </a:solidFill>
              </a:rPr>
              <a:t>Методичне об'єднання класних керівників</a:t>
            </a:r>
          </a:p>
        </p:txBody>
      </p:sp>
    </p:spTree>
    <p:extLst>
      <p:ext uri="{BB962C8B-B14F-4D97-AF65-F5344CB8AC3E}">
        <p14:creationId xmlns:p14="http://schemas.microsoft.com/office/powerpoint/2010/main" val="1182624087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58B3D57-84BA-4E37-BC14-BA26A93C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4584" y="2996952"/>
            <a:ext cx="6047756" cy="3950550"/>
          </a:xfrm>
          <a:prstGeom prst="rect">
            <a:avLst/>
          </a:prstGeom>
        </p:spPr>
      </p:pic>
      <p:pic>
        <p:nvPicPr>
          <p:cNvPr id="1026" name="Picture 2" descr="Це зображення має порожній атрибут alt; ім'я файлу IMG_20191218_123153-1024x576.jpg">
            <a:extLst>
              <a:ext uri="{FF2B5EF4-FFF2-40B4-BE49-F238E27FC236}">
                <a16:creationId xmlns:a16="http://schemas.microsoft.com/office/drawing/2014/main" xmlns="" id="{2D159C69-DD49-4B5F-A297-BDCC40948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5201" r="1963" b="9401"/>
          <a:stretch/>
        </p:blipFill>
        <p:spPr bwMode="auto">
          <a:xfrm>
            <a:off x="3599384" y="2384604"/>
            <a:ext cx="554461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025CC04A-99B8-47D4-B0F3-8203A9B81F97}"/>
              </a:ext>
            </a:extLst>
          </p:cNvPr>
          <p:cNvSpPr/>
          <p:nvPr/>
        </p:nvSpPr>
        <p:spPr>
          <a:xfrm>
            <a:off x="6444208" y="5733256"/>
            <a:ext cx="2699792" cy="112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Миколай мандрує світом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Кісіль</a:t>
            </a:r>
            <a:r>
              <a:rPr lang="uk-UA" dirty="0"/>
              <a:t> Л.М.</a:t>
            </a:r>
          </a:p>
        </p:txBody>
      </p:sp>
      <p:pic>
        <p:nvPicPr>
          <p:cNvPr id="1028" name="Picture 4" descr="Це зображення має порожній атрибут alt; ім'я файлу IMG-2a82f9000ba0d9deb3ed566a30b6cf72-V-1024x498.jpg">
            <a:extLst>
              <a:ext uri="{FF2B5EF4-FFF2-40B4-BE49-F238E27FC236}">
                <a16:creationId xmlns:a16="http://schemas.microsoft.com/office/drawing/2014/main" xmlns="" id="{1125706D-D5AA-440F-9C77-FDD3D9B48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t="16010" r="2456" b="9497"/>
          <a:stretch/>
        </p:blipFill>
        <p:spPr bwMode="auto">
          <a:xfrm>
            <a:off x="268810" y="116632"/>
            <a:ext cx="698477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52CA5DFC-BF06-4055-A25A-C74BAAF887D9}"/>
              </a:ext>
            </a:extLst>
          </p:cNvPr>
          <p:cNvSpPr/>
          <p:nvPr/>
        </p:nvSpPr>
        <p:spPr>
          <a:xfrm>
            <a:off x="4355976" y="2286202"/>
            <a:ext cx="2874990" cy="11427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Затамуйте, друзі, подих: Миколай сьогодні ходить</a:t>
            </a:r>
          </a:p>
          <a:p>
            <a:pPr algn="ctr"/>
            <a:r>
              <a:rPr lang="uk-UA" dirty="0"/>
              <a:t>Вчителі – </a:t>
            </a:r>
            <a:r>
              <a:rPr lang="uk-UA" dirty="0" err="1"/>
              <a:t>Хромуляк</a:t>
            </a:r>
            <a:r>
              <a:rPr lang="uk-UA" dirty="0"/>
              <a:t> С.М., </a:t>
            </a:r>
            <a:r>
              <a:rPr lang="uk-UA" dirty="0" err="1"/>
              <a:t>Булеца</a:t>
            </a:r>
            <a:r>
              <a:rPr lang="uk-UA" dirty="0"/>
              <a:t> Г.М., </a:t>
            </a:r>
            <a:r>
              <a:rPr lang="uk-UA" dirty="0" err="1"/>
              <a:t>Гамерська</a:t>
            </a:r>
            <a:r>
              <a:rPr lang="uk-UA" dirty="0"/>
              <a:t> Л.Р.</a:t>
            </a: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03279CF7-EB7F-4524-AEA9-1B76700E581C}"/>
              </a:ext>
            </a:extLst>
          </p:cNvPr>
          <p:cNvSpPr/>
          <p:nvPr/>
        </p:nvSpPr>
        <p:spPr>
          <a:xfrm>
            <a:off x="7230966" y="80348"/>
            <a:ext cx="1913034" cy="2107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Методичне об'єднання вчителів початкових класів</a:t>
            </a:r>
          </a:p>
        </p:txBody>
      </p:sp>
    </p:spTree>
    <p:extLst>
      <p:ext uri="{BB962C8B-B14F-4D97-AF65-F5344CB8AC3E}">
        <p14:creationId xmlns:p14="http://schemas.microsoft.com/office/powerpoint/2010/main" val="3587588689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Це зображення має порожній атрибут alt; ім'я файлу 20191227_132357-1024x768.jpg">
            <a:extLst>
              <a:ext uri="{FF2B5EF4-FFF2-40B4-BE49-F238E27FC236}">
                <a16:creationId xmlns:a16="http://schemas.microsoft.com/office/drawing/2014/main" xmlns="" id="{36F9E6EC-9FD6-4C65-A0D8-05477E5FE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6" y="188640"/>
            <a:ext cx="8964488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EE57969-9B97-4747-8AE4-EEE1360DA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3987570"/>
            <a:ext cx="4608512" cy="287043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0112483A-2A33-4C3C-A87D-BAA83F6040A1}"/>
              </a:ext>
            </a:extLst>
          </p:cNvPr>
          <p:cNvSpPr/>
          <p:nvPr/>
        </p:nvSpPr>
        <p:spPr>
          <a:xfrm>
            <a:off x="4788024" y="5157192"/>
            <a:ext cx="4266220" cy="1346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Колядують зорі на Різдво Христове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Хромуляк</a:t>
            </a:r>
            <a:r>
              <a:rPr lang="uk-UA" dirty="0"/>
              <a:t> С.М.</a:t>
            </a:r>
          </a:p>
          <a:p>
            <a:pPr algn="ctr"/>
            <a:r>
              <a:rPr lang="uk-UA" dirty="0"/>
              <a:t>Методичне об'єднання вчителів початкових класів</a:t>
            </a:r>
          </a:p>
        </p:txBody>
      </p:sp>
    </p:spTree>
    <p:extLst>
      <p:ext uri="{BB962C8B-B14F-4D97-AF65-F5344CB8AC3E}">
        <p14:creationId xmlns:p14="http://schemas.microsoft.com/office/powerpoint/2010/main" val="2739752784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uchaly-school.org.ua/wp-content/uploads/2020/02/IMG-2272b7c8b449c7e2fe4d83b01adaa20a-V-1024x768.jpg">
            <a:extLst>
              <a:ext uri="{FF2B5EF4-FFF2-40B4-BE49-F238E27FC236}">
                <a16:creationId xmlns:a16="http://schemas.microsoft.com/office/drawing/2014/main" xmlns="" id="{48B72889-3253-4888-8DDF-D5BBF06B9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DE77DF39-D085-4E90-9A19-02C432E9FB2C}"/>
              </a:ext>
            </a:extLst>
          </p:cNvPr>
          <p:cNvSpPr/>
          <p:nvPr/>
        </p:nvSpPr>
        <p:spPr>
          <a:xfrm>
            <a:off x="4258678" y="5849888"/>
            <a:ext cx="489654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Флешмоб до Дня Соборності</a:t>
            </a:r>
          </a:p>
        </p:txBody>
      </p:sp>
      <p:pic>
        <p:nvPicPr>
          <p:cNvPr id="3076" name="Picture 4" descr="Це зображення має порожній атрибут alt; ім'я файлу IMG-18caf42a0fb624700ec2bc128f1d6b0a-V-1024x768.jpg">
            <a:extLst>
              <a:ext uri="{FF2B5EF4-FFF2-40B4-BE49-F238E27FC236}">
                <a16:creationId xmlns:a16="http://schemas.microsoft.com/office/drawing/2014/main" xmlns="" id="{40ABA60F-717A-4095-9012-02AF4A2B4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9763969F-D11E-40A7-96FB-8ECC332BE223}"/>
              </a:ext>
            </a:extLst>
          </p:cNvPr>
          <p:cNvSpPr/>
          <p:nvPr/>
        </p:nvSpPr>
        <p:spPr>
          <a:xfrm>
            <a:off x="179512" y="5849888"/>
            <a:ext cx="343468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Усі ми прагнемо любові…</a:t>
            </a:r>
          </a:p>
          <a:p>
            <a:pPr algn="ctr"/>
            <a:r>
              <a:rPr lang="uk-UA" dirty="0"/>
              <a:t>Класний керівник – Підківка О.В.</a:t>
            </a:r>
          </a:p>
        </p:txBody>
      </p:sp>
    </p:spTree>
    <p:extLst>
      <p:ext uri="{BB962C8B-B14F-4D97-AF65-F5344CB8AC3E}">
        <p14:creationId xmlns:p14="http://schemas.microsoft.com/office/powerpoint/2010/main" val="1852709400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uchaly-school.org.ua/wp-content/uploads/2020/02/20200219_141213-1024x768.jpg">
            <a:extLst>
              <a:ext uri="{FF2B5EF4-FFF2-40B4-BE49-F238E27FC236}">
                <a16:creationId xmlns:a16="http://schemas.microsoft.com/office/drawing/2014/main" xmlns="" id="{42F7090A-C50A-4D23-945F-6DEFA72E5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/>
        </p:blipFill>
        <p:spPr bwMode="auto">
          <a:xfrm>
            <a:off x="5203870" y="116632"/>
            <a:ext cx="3940130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Це зображення має порожній атрибут alt; ім'я файлу IMG-3c77de4d27f7fab0bf21aa7218e0d352-V-1024x768.jpg">
            <a:extLst>
              <a:ext uri="{FF2B5EF4-FFF2-40B4-BE49-F238E27FC236}">
                <a16:creationId xmlns:a16="http://schemas.microsoft.com/office/drawing/2014/main" xmlns="" id="{983F189F-2065-4360-AD1C-64C73CE85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8996" r="5743" b="23534"/>
          <a:stretch/>
        </p:blipFill>
        <p:spPr bwMode="auto">
          <a:xfrm>
            <a:off x="0" y="102604"/>
            <a:ext cx="517381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70BEFB3C-CB12-4CCF-878A-1EB2867D947B}"/>
              </a:ext>
            </a:extLst>
          </p:cNvPr>
          <p:cNvSpPr/>
          <p:nvPr/>
        </p:nvSpPr>
        <p:spPr>
          <a:xfrm>
            <a:off x="827584" y="5943244"/>
            <a:ext cx="4346233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 знову школа їх зустріла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Кісіль</a:t>
            </a:r>
            <a:r>
              <a:rPr lang="uk-UA" dirty="0"/>
              <a:t> Л.М.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248B2CFF-E5B9-4EA7-AD34-37487EEA6578}"/>
              </a:ext>
            </a:extLst>
          </p:cNvPr>
          <p:cNvSpPr/>
          <p:nvPr/>
        </p:nvSpPr>
        <p:spPr>
          <a:xfrm>
            <a:off x="5203869" y="5517232"/>
            <a:ext cx="3940131" cy="1340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До наставника на стажування</a:t>
            </a:r>
          </a:p>
          <a:p>
            <a:pPr algn="ctr"/>
            <a:r>
              <a:rPr lang="uk-UA" dirty="0"/>
              <a:t>Наставник – </a:t>
            </a:r>
            <a:r>
              <a:rPr lang="uk-UA" dirty="0" err="1"/>
              <a:t>Булеца</a:t>
            </a:r>
            <a:r>
              <a:rPr lang="uk-UA" dirty="0"/>
              <a:t> Г.М</a:t>
            </a:r>
          </a:p>
          <a:p>
            <a:pPr algn="ctr"/>
            <a:r>
              <a:rPr lang="uk-UA" dirty="0"/>
              <a:t>Студентка-практикантка –</a:t>
            </a:r>
          </a:p>
          <a:p>
            <a:pPr algn="ctr"/>
            <a:r>
              <a:rPr lang="uk-UA" dirty="0"/>
              <a:t> Коханець Х.А.</a:t>
            </a:r>
          </a:p>
        </p:txBody>
      </p:sp>
    </p:spTree>
    <p:extLst>
      <p:ext uri="{BB962C8B-B14F-4D97-AF65-F5344CB8AC3E}">
        <p14:creationId xmlns:p14="http://schemas.microsoft.com/office/powerpoint/2010/main" val="732174865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06F88C-B12B-449D-863D-6BE6470D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552" y="2996952"/>
            <a:ext cx="4572000" cy="3950550"/>
          </a:xfrm>
          <a:prstGeom prst="rect">
            <a:avLst/>
          </a:prstGeom>
        </p:spPr>
      </p:pic>
      <p:pic>
        <p:nvPicPr>
          <p:cNvPr id="5122" name="Picture 2" descr="Це зображення має порожній атрибут alt; ім'я файлу IMG_20200221_104255-1024x576.jpg">
            <a:extLst>
              <a:ext uri="{FF2B5EF4-FFF2-40B4-BE49-F238E27FC236}">
                <a16:creationId xmlns:a16="http://schemas.microsoft.com/office/drawing/2014/main" xmlns="" id="{9A60C68A-DEAB-44AC-8A47-C67384383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65882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A70D77BB-BC54-4CCC-A715-82E3F81AD850}"/>
              </a:ext>
            </a:extLst>
          </p:cNvPr>
          <p:cNvSpPr/>
          <p:nvPr/>
        </p:nvSpPr>
        <p:spPr>
          <a:xfrm>
            <a:off x="5220072" y="5013176"/>
            <a:ext cx="3779912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«Книга – віконце у світ знань» </a:t>
            </a:r>
          </a:p>
          <a:p>
            <a:pPr algn="ctr"/>
            <a:r>
              <a:rPr lang="uk-UA" dirty="0"/>
              <a:t>Бібліотекар - Тринда М.Л.</a:t>
            </a:r>
          </a:p>
        </p:txBody>
      </p:sp>
    </p:spTree>
    <p:extLst>
      <p:ext uri="{BB962C8B-B14F-4D97-AF65-F5344CB8AC3E}">
        <p14:creationId xmlns:p14="http://schemas.microsoft.com/office/powerpoint/2010/main" val="2411621458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2099" y="6926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Екскурсії та подорожі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D:\Директор\cycling_PNG2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11" y="204192"/>
            <a:ext cx="1913454" cy="186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DC37A6B6-73BA-418C-B2C6-ACCDDC2F4F29}"/>
              </a:ext>
            </a:extLst>
          </p:cNvPr>
          <p:cNvSpPr/>
          <p:nvPr/>
        </p:nvSpPr>
        <p:spPr>
          <a:xfrm>
            <a:off x="2386706" y="1114091"/>
            <a:ext cx="3408013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Подорож</a:t>
            </a:r>
            <a:r>
              <a:rPr lang="ru-RU" dirty="0"/>
              <a:t> до одного </a:t>
            </a:r>
            <a:r>
              <a:rPr lang="ru-RU" dirty="0" err="1"/>
              <a:t>із</a:t>
            </a:r>
            <a:r>
              <a:rPr lang="ru-RU" dirty="0"/>
              <a:t>          "Семи чудес </a:t>
            </a:r>
            <a:r>
              <a:rPr lang="ru-RU" dirty="0" err="1"/>
              <a:t>України</a:t>
            </a:r>
            <a:r>
              <a:rPr lang="ru-RU" dirty="0"/>
              <a:t>"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7056A30-1153-4EA8-92DB-C39D3C1FC8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4579" y="1785581"/>
            <a:ext cx="2727434" cy="296259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xmlns="" id="{24FC8FDA-018A-413C-B7D4-4EB7368AF25E}"/>
              </a:ext>
            </a:extLst>
          </p:cNvPr>
          <p:cNvSpPr/>
          <p:nvPr/>
        </p:nvSpPr>
        <p:spPr>
          <a:xfrm>
            <a:off x="6444208" y="1252590"/>
            <a:ext cx="2058384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uk-UA" dirty="0"/>
              <a:t>Хотинська фортеця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F43E130-C9B0-4F24-AABE-CA0C6F58F1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40083" y="1840079"/>
            <a:ext cx="3676904" cy="3031945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258963CF-8D84-4379-B854-E7CEB3EE6F41}"/>
              </a:ext>
            </a:extLst>
          </p:cNvPr>
          <p:cNvSpPr/>
          <p:nvPr/>
        </p:nvSpPr>
        <p:spPr>
          <a:xfrm>
            <a:off x="3118579" y="4930659"/>
            <a:ext cx="2335191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uk-UA" dirty="0"/>
              <a:t>Стежинами Трускавця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83B795-1BCB-45CA-83AE-F5942A74A4F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08974" y="4229743"/>
            <a:ext cx="3408013" cy="26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908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29" y="11691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92" y="1943089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96" y="2060847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365960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38977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80" y="4393504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D:\Директор\resiz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94" y="4048712"/>
            <a:ext cx="538084" cy="4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:\Директор\f1469c5e2ab0382e6bf0835d23d435b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87" y="274702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иректор\music_notes_PNG3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92" y="-378628"/>
            <a:ext cx="4396108" cy="247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Директор\sport4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92" y="4939308"/>
            <a:ext cx="199507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Директор\умный-png-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22" y="1587273"/>
            <a:ext cx="153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Директор\umnyj_gorod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3" y="260848"/>
            <a:ext cx="192964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Директор\16-5k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93" y="2192246"/>
            <a:ext cx="354929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D:\Директор\46746O53Q89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750786"/>
            <a:ext cx="2726740" cy="272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456" y="22228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ІНТЕЛЕКТУАЛЬНІ, ТВОРЧІ, СПОРТИВНІ ЗМАГАННЯ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9443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иректор\ukrayinska-simvolika-prapor-Ukrayini-kviti-zhovto-sinya-strichka.png">
            <a:extLst>
              <a:ext uri="{FF2B5EF4-FFF2-40B4-BE49-F238E27FC236}">
                <a16:creationId xmlns:a16="http://schemas.microsoft.com/office/drawing/2014/main" xmlns="" id="{FF0B3905-A76B-4EDB-B0BC-94696633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068960"/>
            <a:ext cx="5181974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Директор\Viburnum.png">
            <a:extLst>
              <a:ext uri="{FF2B5EF4-FFF2-40B4-BE49-F238E27FC236}">
                <a16:creationId xmlns:a16="http://schemas.microsoft.com/office/drawing/2014/main" xmlns="" id="{CD0E84D2-5C87-4A73-BFA3-949A8848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973" y="1237222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Директор\Viburnum.png">
            <a:extLst>
              <a:ext uri="{FF2B5EF4-FFF2-40B4-BE49-F238E27FC236}">
                <a16:creationId xmlns:a16="http://schemas.microsoft.com/office/drawing/2014/main" xmlns="" id="{72C35F2C-3630-4307-9212-C5D668954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19" y="3581329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иректор\Viburnum.png">
            <a:extLst>
              <a:ext uri="{FF2B5EF4-FFF2-40B4-BE49-F238E27FC236}">
                <a16:creationId xmlns:a16="http://schemas.microsoft.com/office/drawing/2014/main" xmlns="" id="{0E439BF1-0627-45C2-9817-41A237B69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32" y="2396878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увій: горизонтальний 5">
            <a:extLst>
              <a:ext uri="{FF2B5EF4-FFF2-40B4-BE49-F238E27FC236}">
                <a16:creationId xmlns:a16="http://schemas.microsoft.com/office/drawing/2014/main" xmlns="" id="{ECFE01B2-D5A0-4000-8145-85B12E125321}"/>
              </a:ext>
            </a:extLst>
          </p:cNvPr>
          <p:cNvSpPr/>
          <p:nvPr/>
        </p:nvSpPr>
        <p:spPr>
          <a:xfrm>
            <a:off x="2843808" y="0"/>
            <a:ext cx="4392488" cy="11967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Всеукраїнські учнівські олімпіади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D7D9B64D-9E3C-4E70-9A82-2B340B84954F}"/>
              </a:ext>
            </a:extLst>
          </p:cNvPr>
          <p:cNvSpPr/>
          <p:nvPr/>
        </p:nvSpPr>
        <p:spPr>
          <a:xfrm>
            <a:off x="3306808" y="1513835"/>
            <a:ext cx="58326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 місце у ІІ етапі з математики – </a:t>
            </a:r>
            <a:r>
              <a:rPr lang="uk-UA" dirty="0" err="1"/>
              <a:t>Кісіль</a:t>
            </a:r>
            <a:r>
              <a:rPr lang="uk-UA" dirty="0"/>
              <a:t> Марія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Верешко</a:t>
            </a:r>
            <a:r>
              <a:rPr lang="uk-UA" dirty="0"/>
              <a:t> О.Б.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DD368DEB-19C1-46F1-B997-E12DE8679D54}"/>
              </a:ext>
            </a:extLst>
          </p:cNvPr>
          <p:cNvSpPr/>
          <p:nvPr/>
        </p:nvSpPr>
        <p:spPr>
          <a:xfrm>
            <a:off x="3468191" y="2706760"/>
            <a:ext cx="571766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ІІ місце у ІІ етапі з української мови та літератури –  </a:t>
            </a:r>
            <a:r>
              <a:rPr lang="uk-UA" dirty="0" err="1"/>
              <a:t>Кісіль</a:t>
            </a:r>
            <a:r>
              <a:rPr lang="uk-UA" dirty="0"/>
              <a:t> Марія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Шайда</a:t>
            </a:r>
            <a:r>
              <a:rPr lang="uk-UA" dirty="0"/>
              <a:t> Г.В.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4428C436-276B-4B73-B842-1647A3DAD823}"/>
              </a:ext>
            </a:extLst>
          </p:cNvPr>
          <p:cNvSpPr/>
          <p:nvPr/>
        </p:nvSpPr>
        <p:spPr>
          <a:xfrm>
            <a:off x="3306808" y="3860854"/>
            <a:ext cx="58326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ІІІ місце у ІІІ етапі з української мови та літератури – </a:t>
            </a:r>
            <a:r>
              <a:rPr lang="uk-UA" dirty="0" err="1"/>
              <a:t>Кісіль</a:t>
            </a:r>
            <a:r>
              <a:rPr lang="uk-UA" dirty="0"/>
              <a:t> Марія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Шайда</a:t>
            </a:r>
            <a:r>
              <a:rPr lang="uk-UA" dirty="0"/>
              <a:t> Г.В.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xmlns="" id="{43AF8367-C636-45A9-BA7F-318A378B311F}"/>
              </a:ext>
            </a:extLst>
          </p:cNvPr>
          <p:cNvSpPr/>
          <p:nvPr/>
        </p:nvSpPr>
        <p:spPr>
          <a:xfrm>
            <a:off x="3311352" y="4939801"/>
            <a:ext cx="58326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ІІ місце у ІІ етапі з трудового навчання – Стиранка Назар</a:t>
            </a:r>
          </a:p>
          <a:p>
            <a:pPr algn="ctr"/>
            <a:r>
              <a:rPr lang="uk-UA" dirty="0"/>
              <a:t>Вчитель – Шпильовий В.В.</a:t>
            </a:r>
          </a:p>
        </p:txBody>
      </p:sp>
      <p:pic>
        <p:nvPicPr>
          <p:cNvPr id="11" name="Picture 2" descr="D:\Директор\Viburnum.png">
            <a:extLst>
              <a:ext uri="{FF2B5EF4-FFF2-40B4-BE49-F238E27FC236}">
                <a16:creationId xmlns:a16="http://schemas.microsoft.com/office/drawing/2014/main" xmlns="" id="{41314533-CB8C-42DB-898C-9BCC4B9B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90" y="4725083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Директор\1402384520_sun1.png">
            <a:extLst>
              <a:ext uri="{FF2B5EF4-FFF2-40B4-BE49-F238E27FC236}">
                <a16:creationId xmlns:a16="http://schemas.microsoft.com/office/drawing/2014/main" xmlns="" id="{9CD6C058-C869-4F00-AE48-86EFF6C8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6" y="6073528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9BC0389-BC92-4655-97EF-53F8F9054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229" y="639878"/>
            <a:ext cx="591363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40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593F550-2D89-49D6-9D56-07C36F4C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525" y="3043336"/>
            <a:ext cx="6047756" cy="3950550"/>
          </a:xfrm>
          <a:prstGeom prst="rect">
            <a:avLst/>
          </a:prstGeom>
        </p:spPr>
      </p:pic>
      <p:sp>
        <p:nvSpPr>
          <p:cNvPr id="2" name="Сувій: горизонтальний 1">
            <a:extLst>
              <a:ext uri="{FF2B5EF4-FFF2-40B4-BE49-F238E27FC236}">
                <a16:creationId xmlns:a16="http://schemas.microsoft.com/office/drawing/2014/main" xmlns="" id="{07FDAF3C-FDF0-4F84-85E6-5A45AE73A524}"/>
              </a:ext>
            </a:extLst>
          </p:cNvPr>
          <p:cNvSpPr/>
          <p:nvPr/>
        </p:nvSpPr>
        <p:spPr>
          <a:xfrm>
            <a:off x="2699792" y="116632"/>
            <a:ext cx="4392488" cy="11967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ХХ Міжнародний конкурс з української мови імені Петра Яцика</a:t>
            </a:r>
          </a:p>
        </p:txBody>
      </p:sp>
      <p:pic>
        <p:nvPicPr>
          <p:cNvPr id="3" name="Picture 2" descr="D:\Директор\Viburnum.png">
            <a:extLst>
              <a:ext uri="{FF2B5EF4-FFF2-40B4-BE49-F238E27FC236}">
                <a16:creationId xmlns:a16="http://schemas.microsoft.com/office/drawing/2014/main" xmlns="" id="{9129F8DA-93D0-446D-AFE5-90C94FB76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Директор\Viburnum.png">
            <a:extLst>
              <a:ext uri="{FF2B5EF4-FFF2-40B4-BE49-F238E27FC236}">
                <a16:creationId xmlns:a16="http://schemas.microsoft.com/office/drawing/2014/main" xmlns="" id="{DDA3D824-1FC7-4C96-99B7-6D8D6B09C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140968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1E2E263F-8CD9-488B-A9B5-18863A4942BD}"/>
              </a:ext>
            </a:extLst>
          </p:cNvPr>
          <p:cNvSpPr/>
          <p:nvPr/>
        </p:nvSpPr>
        <p:spPr>
          <a:xfrm>
            <a:off x="2915816" y="1699501"/>
            <a:ext cx="46805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ІІ місце у ІІ етапі, </a:t>
            </a:r>
            <a:r>
              <a:rPr lang="uk-UA" dirty="0" err="1"/>
              <a:t>Тимчула</a:t>
            </a:r>
            <a:r>
              <a:rPr lang="uk-UA" dirty="0"/>
              <a:t> Анастасія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Ярмоловська</a:t>
            </a:r>
            <a:r>
              <a:rPr lang="uk-UA" dirty="0"/>
              <a:t> З.І.</a:t>
            </a:r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EF78D03F-3F68-48A3-A046-CE5A930D2CD7}"/>
              </a:ext>
            </a:extLst>
          </p:cNvPr>
          <p:cNvSpPr/>
          <p:nvPr/>
        </p:nvSpPr>
        <p:spPr>
          <a:xfrm>
            <a:off x="2915816" y="3368386"/>
            <a:ext cx="468052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ІІ місце у ІІ етапі, </a:t>
            </a:r>
            <a:r>
              <a:rPr lang="uk-UA" dirty="0" err="1"/>
              <a:t>Кісіль</a:t>
            </a:r>
            <a:r>
              <a:rPr lang="uk-UA" dirty="0"/>
              <a:t> Марія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Шайда</a:t>
            </a:r>
            <a:r>
              <a:rPr lang="uk-UA" dirty="0"/>
              <a:t> Г.В.</a:t>
            </a:r>
          </a:p>
        </p:txBody>
      </p:sp>
      <p:pic>
        <p:nvPicPr>
          <p:cNvPr id="8" name="Picture 9" descr="D:\Директор\resize.png">
            <a:extLst>
              <a:ext uri="{FF2B5EF4-FFF2-40B4-BE49-F238E27FC236}">
                <a16:creationId xmlns:a16="http://schemas.microsoft.com/office/drawing/2014/main" xmlns="" id="{90614A13-7C8E-41E2-AA0B-9CECE1954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53" y="553183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2381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D:\Директор\resiz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636349"/>
            <a:ext cx="4676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ТВОРЧИЙ КОЛЕКТИВ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8A9EAEC-F031-4E6D-8ED2-90183BC80F8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t="23503" r="3559" b="2825"/>
          <a:stretch/>
        </p:blipFill>
        <p:spPr>
          <a:xfrm>
            <a:off x="2430016" y="1252047"/>
            <a:ext cx="6046070" cy="5198745"/>
          </a:xfrm>
          <a:prstGeom prst="rect">
            <a:avLst/>
          </a:prstGeom>
        </p:spPr>
      </p:pic>
      <p:pic>
        <p:nvPicPr>
          <p:cNvPr id="1026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7307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6" y="6073528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иректор\1f39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40" y="1600443"/>
            <a:ext cx="2316088" cy="231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Директор\1f393.png">
            <a:extLst>
              <a:ext uri="{FF2B5EF4-FFF2-40B4-BE49-F238E27FC236}">
                <a16:creationId xmlns:a16="http://schemas.microsoft.com/office/drawing/2014/main" xmlns="" id="{9E747107-4FE5-40C9-B00D-F4A2161D9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09" y="3586133"/>
            <a:ext cx="2316088" cy="231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увій: горизонтальний 1">
            <a:extLst>
              <a:ext uri="{FF2B5EF4-FFF2-40B4-BE49-F238E27FC236}">
                <a16:creationId xmlns:a16="http://schemas.microsoft.com/office/drawing/2014/main" xmlns="" id="{67896605-5026-4EED-90E0-6313D9EDA012}"/>
              </a:ext>
            </a:extLst>
          </p:cNvPr>
          <p:cNvSpPr/>
          <p:nvPr/>
        </p:nvSpPr>
        <p:spPr>
          <a:xfrm>
            <a:off x="3118579" y="176714"/>
            <a:ext cx="4433977" cy="103327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Конкурси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xmlns="" id="{2978A443-5B5F-4643-8CA5-986A8D20F5A2}"/>
              </a:ext>
            </a:extLst>
          </p:cNvPr>
          <p:cNvSpPr/>
          <p:nvPr/>
        </p:nvSpPr>
        <p:spPr>
          <a:xfrm>
            <a:off x="3491880" y="1570026"/>
            <a:ext cx="5652120" cy="1701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Районний етап дитячо-юнацького фестивалю патріотичної пісні «Сурми звитяги»</a:t>
            </a:r>
          </a:p>
          <a:p>
            <a:pPr algn="ctr"/>
            <a:r>
              <a:rPr lang="uk-UA" dirty="0" err="1"/>
              <a:t>Кісіль</a:t>
            </a:r>
            <a:r>
              <a:rPr lang="uk-UA" dirty="0"/>
              <a:t> Марія – І місце у номінації «Соло» </a:t>
            </a:r>
          </a:p>
          <a:p>
            <a:pPr algn="ctr"/>
            <a:r>
              <a:rPr lang="uk-UA" dirty="0"/>
              <a:t>Вчитель – </a:t>
            </a:r>
            <a:r>
              <a:rPr lang="uk-UA" dirty="0" err="1"/>
              <a:t>Кісіль</a:t>
            </a:r>
            <a:r>
              <a:rPr lang="uk-UA" dirty="0"/>
              <a:t> Л.М.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xmlns="" id="{86061712-A103-4A21-8AC2-81EDCBD3E7F4}"/>
              </a:ext>
            </a:extLst>
          </p:cNvPr>
          <p:cNvSpPr/>
          <p:nvPr/>
        </p:nvSpPr>
        <p:spPr>
          <a:xfrm>
            <a:off x="3571531" y="3429000"/>
            <a:ext cx="5572469" cy="2442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dirty="0"/>
              <a:t>Районний конкурс «Запроси фізику до себе» у межах проекту</a:t>
            </a:r>
            <a:endParaRPr lang="uk-UA" dirty="0"/>
          </a:p>
          <a:p>
            <a:r>
              <a:rPr lang="uk-UA" b="1" dirty="0"/>
              <a:t>«Платформи ідей Нової української школи»</a:t>
            </a:r>
          </a:p>
          <a:p>
            <a:r>
              <a:rPr lang="uk-UA" b="1" dirty="0" err="1"/>
              <a:t>Кісіль</a:t>
            </a:r>
            <a:r>
              <a:rPr lang="uk-UA" b="1" dirty="0"/>
              <a:t> Марія, </a:t>
            </a:r>
            <a:r>
              <a:rPr lang="uk-UA" b="1" dirty="0" err="1"/>
              <a:t>Слонівська</a:t>
            </a:r>
            <a:r>
              <a:rPr lang="uk-UA" b="1" dirty="0"/>
              <a:t> Соломія, </a:t>
            </a:r>
            <a:r>
              <a:rPr lang="uk-UA" b="1" dirty="0" err="1"/>
              <a:t>Верхомій</a:t>
            </a:r>
            <a:r>
              <a:rPr lang="uk-UA" b="1" dirty="0"/>
              <a:t> Василина – І місце у кущовому етапі, ІІІ місце у районному етапі</a:t>
            </a:r>
          </a:p>
          <a:p>
            <a:r>
              <a:rPr lang="uk-UA" b="1" dirty="0"/>
              <a:t>Вчителі – </a:t>
            </a:r>
            <a:r>
              <a:rPr lang="uk-UA" b="1" dirty="0" err="1"/>
              <a:t>Верешко</a:t>
            </a:r>
            <a:r>
              <a:rPr lang="uk-UA" b="1" dirty="0"/>
              <a:t> О.Б., Хміль О.Ф.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581370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Директор\1f393.png">
            <a:extLst>
              <a:ext uri="{FF2B5EF4-FFF2-40B4-BE49-F238E27FC236}">
                <a16:creationId xmlns:a16="http://schemas.microsoft.com/office/drawing/2014/main" xmlns="" id="{17D5255C-F034-461F-8634-1475FE180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32"/>
            <a:ext cx="2316088" cy="231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xmlns="" id="{DD6729B5-31EC-4E84-B070-1E2949E0EAE8}"/>
              </a:ext>
            </a:extLst>
          </p:cNvPr>
          <p:cNvSpPr/>
          <p:nvPr/>
        </p:nvSpPr>
        <p:spPr>
          <a:xfrm>
            <a:off x="3203848" y="116632"/>
            <a:ext cx="5472608" cy="2016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на краще читання,</a:t>
            </a:r>
            <a:r>
              <a:rPr lang="uk-UA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творів Тараса Шевченка та</a:t>
            </a:r>
            <a:r>
              <a:rPr lang="uk-UA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авторський вірш  про поета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 err="1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Кісіль</a:t>
            </a:r>
            <a:r>
              <a:rPr lang="uk-UA" b="1" dirty="0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Марія – номінація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«Авторський твір про поета»;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b="1" dirty="0" err="1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Слонівська</a:t>
            </a:r>
            <a:r>
              <a:rPr lang="uk-UA" b="1" dirty="0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b="1" dirty="0" err="1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оломія</a:t>
            </a:r>
            <a:r>
              <a:rPr lang="uk-UA" b="1" dirty="0">
                <a:latin typeface="Segoe Script" panose="030B05040200000000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номінація «Краще виконання»</a:t>
            </a:r>
            <a:endParaRPr lang="uk-UA" dirty="0">
              <a:latin typeface="Segoe Script" panose="030B0504020000000003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Редагувати запис ‹ Бучалівська ЗОШ І-ІІ ступенів — WordPress - Google Chrome">
            <a:extLst>
              <a:ext uri="{FF2B5EF4-FFF2-40B4-BE49-F238E27FC236}">
                <a16:creationId xmlns:a16="http://schemas.microsoft.com/office/drawing/2014/main" xmlns="" id="{3845737D-B8C6-4D2C-B402-E0871DB25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47900" r="12354" b="11151"/>
          <a:stretch/>
        </p:blipFill>
        <p:spPr>
          <a:xfrm>
            <a:off x="0" y="2492896"/>
            <a:ext cx="5112568" cy="3744416"/>
          </a:xfrm>
          <a:prstGeom prst="rect">
            <a:avLst/>
          </a:prstGeom>
        </p:spPr>
      </p:pic>
      <p:pic>
        <p:nvPicPr>
          <p:cNvPr id="9" name="Рисунок 8" descr="Редагувати запис ‹ Бучалівська ЗОШ І-ІІ ступенів — WordPress - Google Chrome">
            <a:extLst>
              <a:ext uri="{FF2B5EF4-FFF2-40B4-BE49-F238E27FC236}">
                <a16:creationId xmlns:a16="http://schemas.microsoft.com/office/drawing/2014/main" xmlns="" id="{2FA79226-0AF9-4A19-A467-90ABF9C09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30050" r="12354" b="29000"/>
          <a:stretch/>
        </p:blipFill>
        <p:spPr>
          <a:xfrm>
            <a:off x="4427984" y="2514668"/>
            <a:ext cx="4716016" cy="372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05772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413" y="3062266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Osvita.pdf - Google Chrome">
            <a:extLst>
              <a:ext uri="{FF2B5EF4-FFF2-40B4-BE49-F238E27FC236}">
                <a16:creationId xmlns:a16="http://schemas.microsoft.com/office/drawing/2014/main" xmlns="" id="{C0A996D2-EC2E-4F79-B3ED-70E68C119F0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60431" r="3366" b="31064"/>
          <a:stretch/>
        </p:blipFill>
        <p:spPr>
          <a:xfrm>
            <a:off x="24799" y="4033365"/>
            <a:ext cx="9136296" cy="1400581"/>
          </a:xfrm>
          <a:prstGeom prst="rect">
            <a:avLst/>
          </a:prstGeom>
        </p:spPr>
      </p:pic>
      <p:pic>
        <p:nvPicPr>
          <p:cNvPr id="8" name="Рисунок 7" descr="Львівська обласна рада - Google Chrome">
            <a:extLst>
              <a:ext uri="{FF2B5EF4-FFF2-40B4-BE49-F238E27FC236}">
                <a16:creationId xmlns:a16="http://schemas.microsoft.com/office/drawing/2014/main" xmlns="" id="{013B3C27-D184-4D23-80FA-892DC3475B9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 b="10257"/>
          <a:stretch/>
        </p:blipFill>
        <p:spPr>
          <a:xfrm>
            <a:off x="24799" y="-6080"/>
            <a:ext cx="9144000" cy="4326116"/>
          </a:xfrm>
          <a:prstGeom prst="rect">
            <a:avLst/>
          </a:prstGeom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xmlns="" id="{01C0C063-8A73-4826-BD41-1517846BEFA6}"/>
              </a:ext>
            </a:extLst>
          </p:cNvPr>
          <p:cNvSpPr/>
          <p:nvPr/>
        </p:nvSpPr>
        <p:spPr>
          <a:xfrm>
            <a:off x="4700571" y="5157192"/>
            <a:ext cx="4418629" cy="1764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/>
              <a:t>Назва проєкту:</a:t>
            </a:r>
            <a:r>
              <a:rPr lang="uk-UA"/>
              <a:t> «Придбання обладнання, інвентарю для спортивного майданчика Бучалівської ЗОШ І-ІІ ступенів  Городоцького району Львівської області».</a:t>
            </a:r>
          </a:p>
        </p:txBody>
      </p:sp>
    </p:spTree>
    <p:extLst>
      <p:ext uri="{BB962C8B-B14F-4D97-AF65-F5344CB8AC3E}">
        <p14:creationId xmlns:p14="http://schemas.microsoft.com/office/powerpoint/2010/main" val="340915917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48" y="3052274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D:\Директор\Viburnum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578" y="4272947"/>
            <a:ext cx="3469670" cy="34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xmlns="" id="{1074B063-8E5A-47C0-B0AE-17AE37669CF3}"/>
              </a:ext>
            </a:extLst>
          </p:cNvPr>
          <p:cNvSpPr/>
          <p:nvPr/>
        </p:nvSpPr>
        <p:spPr>
          <a:xfrm>
            <a:off x="494659" y="-14425"/>
            <a:ext cx="8408887" cy="1280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Використання позабюджетних коштів – надання спонсорської допомоги у вигляді будівельних матеріалів та виконаних робіт</a:t>
            </a:r>
          </a:p>
        </p:txBody>
      </p:sp>
      <p:sp>
        <p:nvSpPr>
          <p:cNvPr id="8" name="Прямокутник: зрізані протилежні кути 7">
            <a:extLst>
              <a:ext uri="{FF2B5EF4-FFF2-40B4-BE49-F238E27FC236}">
                <a16:creationId xmlns:a16="http://schemas.microsoft.com/office/drawing/2014/main" xmlns="" id="{591A9F1A-DB89-42F2-ACE9-FF81D11B4CA1}"/>
              </a:ext>
            </a:extLst>
          </p:cNvPr>
          <p:cNvSpPr/>
          <p:nvPr/>
        </p:nvSpPr>
        <p:spPr>
          <a:xfrm>
            <a:off x="1814767" y="1308816"/>
            <a:ext cx="7309735" cy="705994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1клас -1000 грн (снєжка-225грн, барвник-30грн, фарба біла-59грн, пензлик-25грн, розчинник-25грн, валик-62грн, фарба коричнева-432грн, ручка до валика-19грн, лак-78грн, рідина для миття вікон-45грн )</a:t>
            </a:r>
          </a:p>
        </p:txBody>
      </p:sp>
      <p:pic>
        <p:nvPicPr>
          <p:cNvPr id="39" name="Picture 2" descr="D:\Директор\Viburnum.png">
            <a:extLst>
              <a:ext uri="{FF2B5EF4-FFF2-40B4-BE49-F238E27FC236}">
                <a16:creationId xmlns:a16="http://schemas.microsoft.com/office/drawing/2014/main" xmlns="" id="{7B48C3E1-732C-47DF-954F-E5A93136A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2054468"/>
            <a:ext cx="1343835" cy="13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A155FB-B8C8-4E26-8BD5-970E6CB3B9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7142" y="1447826"/>
            <a:ext cx="1347333" cy="1341236"/>
          </a:xfrm>
          <a:prstGeom prst="rect">
            <a:avLst/>
          </a:prstGeom>
        </p:spPr>
      </p:pic>
      <p:sp>
        <p:nvSpPr>
          <p:cNvPr id="40" name="Прямокутник: зрізані протилежні кути 39">
            <a:extLst>
              <a:ext uri="{FF2B5EF4-FFF2-40B4-BE49-F238E27FC236}">
                <a16:creationId xmlns:a16="http://schemas.microsoft.com/office/drawing/2014/main" xmlns="" id="{12F8813B-8BA7-4C74-8398-9095ECC30ADD}"/>
              </a:ext>
            </a:extLst>
          </p:cNvPr>
          <p:cNvSpPr/>
          <p:nvPr/>
        </p:nvSpPr>
        <p:spPr>
          <a:xfrm>
            <a:off x="1814767" y="2016075"/>
            <a:ext cx="7309735" cy="582251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2клас -865 грн (снєжка-120грн, барвник-35грн, фарба коричнева-680грн,                                          рідина для миття вікон-30грн )</a:t>
            </a:r>
          </a:p>
        </p:txBody>
      </p:sp>
      <p:sp>
        <p:nvSpPr>
          <p:cNvPr id="41" name="Прямокутник: зрізані протилежні кути 40">
            <a:extLst>
              <a:ext uri="{FF2B5EF4-FFF2-40B4-BE49-F238E27FC236}">
                <a16:creationId xmlns:a16="http://schemas.microsoft.com/office/drawing/2014/main" xmlns="" id="{338738B2-5CCE-4380-9592-42F89F4F43FB}"/>
              </a:ext>
            </a:extLst>
          </p:cNvPr>
          <p:cNvSpPr/>
          <p:nvPr/>
        </p:nvSpPr>
        <p:spPr>
          <a:xfrm>
            <a:off x="1830632" y="2618367"/>
            <a:ext cx="7309735" cy="62719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3клас -1005 грн (снєжка-120грн, барвник-35грн, фарба біла-75грн, пензлик-20грн, валик-45грн, фарба коричнева-680грн,рідина для миття вікон-30грн </a:t>
            </a:r>
            <a:r>
              <a:rPr lang="uk-UA" dirty="0"/>
              <a:t>)</a:t>
            </a:r>
          </a:p>
        </p:txBody>
      </p:sp>
      <p:sp>
        <p:nvSpPr>
          <p:cNvPr id="42" name="Прямокутник: зрізані протилежні кути 41">
            <a:extLst>
              <a:ext uri="{FF2B5EF4-FFF2-40B4-BE49-F238E27FC236}">
                <a16:creationId xmlns:a16="http://schemas.microsoft.com/office/drawing/2014/main" xmlns="" id="{D2340166-632F-456C-8F5F-DC9912C272B9}"/>
              </a:ext>
            </a:extLst>
          </p:cNvPr>
          <p:cNvSpPr/>
          <p:nvPr/>
        </p:nvSpPr>
        <p:spPr>
          <a:xfrm>
            <a:off x="1814767" y="3261024"/>
            <a:ext cx="7341466" cy="59976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4клас -2212 грн (снєжка-325грн, барвник-42грн, фарба біла-75грн, пензлик-20грн, розчинник-30грн,, фарба коричнева-720грн; робота майстрів з побілки класу-1000грн)</a:t>
            </a:r>
          </a:p>
        </p:txBody>
      </p:sp>
      <p:sp>
        <p:nvSpPr>
          <p:cNvPr id="43" name="Прямокутник: зрізані протилежні кути 42">
            <a:extLst>
              <a:ext uri="{FF2B5EF4-FFF2-40B4-BE49-F238E27FC236}">
                <a16:creationId xmlns:a16="http://schemas.microsoft.com/office/drawing/2014/main" xmlns="" id="{29A5C59D-DB93-4832-80AC-95303C563105}"/>
              </a:ext>
            </a:extLst>
          </p:cNvPr>
          <p:cNvSpPr/>
          <p:nvPr/>
        </p:nvSpPr>
        <p:spPr>
          <a:xfrm>
            <a:off x="1814767" y="3863315"/>
            <a:ext cx="7371775" cy="62719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5клас -1260 грн (снєжка-240грн, барвник-184грн, розчинник-30грн, валик-50грн,                           фарба коричнева-720грн,  рідина для миття вікон-36грн </a:t>
            </a:r>
            <a:r>
              <a:rPr lang="uk-UA" dirty="0"/>
              <a:t>)</a:t>
            </a:r>
          </a:p>
        </p:txBody>
      </p:sp>
      <p:sp>
        <p:nvSpPr>
          <p:cNvPr id="44" name="Прямокутник: зрізані протилежні кути 43">
            <a:extLst>
              <a:ext uri="{FF2B5EF4-FFF2-40B4-BE49-F238E27FC236}">
                <a16:creationId xmlns:a16="http://schemas.microsoft.com/office/drawing/2014/main" xmlns="" id="{26F3C5F5-F599-4901-9907-50C3D8763D8A}"/>
              </a:ext>
            </a:extLst>
          </p:cNvPr>
          <p:cNvSpPr/>
          <p:nvPr/>
        </p:nvSpPr>
        <p:spPr>
          <a:xfrm>
            <a:off x="1814768" y="4494541"/>
            <a:ext cx="7373900" cy="62719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6клас -2412 грн (снєжка-300грн, барвник-140грн, розчинник-30грн, поліроль-55грн,                           фарба коричнева-680грн, фарба біла-75грн,  рідина для миття вікон-30грн, пензлик-60грн,        валик-42грн ; робота майстрів з побілки класу-1000грн)</a:t>
            </a:r>
          </a:p>
        </p:txBody>
      </p:sp>
      <p:sp>
        <p:nvSpPr>
          <p:cNvPr id="45" name="Прямокутник: зрізані протилежні кути 44">
            <a:extLst>
              <a:ext uri="{FF2B5EF4-FFF2-40B4-BE49-F238E27FC236}">
                <a16:creationId xmlns:a16="http://schemas.microsoft.com/office/drawing/2014/main" xmlns="" id="{D6B9573E-A685-4574-B786-598C495D7213}"/>
              </a:ext>
            </a:extLst>
          </p:cNvPr>
          <p:cNvSpPr/>
          <p:nvPr/>
        </p:nvSpPr>
        <p:spPr>
          <a:xfrm>
            <a:off x="1814767" y="5129798"/>
            <a:ext cx="7373900" cy="635533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7клас -1140 грн (снєжка-160грн, барвник-35грн, розчинник-30грн,    фарба коричнева-670грн, фарба біла-150грн,  рідина для миття вікон-30грн, пензлик-20грн,        валик-45грн )</a:t>
            </a:r>
          </a:p>
        </p:txBody>
      </p:sp>
      <p:sp>
        <p:nvSpPr>
          <p:cNvPr id="46" name="Прямокутник: зрізані протилежні кути 45">
            <a:extLst>
              <a:ext uri="{FF2B5EF4-FFF2-40B4-BE49-F238E27FC236}">
                <a16:creationId xmlns:a16="http://schemas.microsoft.com/office/drawing/2014/main" xmlns="" id="{9D0C1AF3-38D7-43FD-87F5-0EEC158355BA}"/>
              </a:ext>
            </a:extLst>
          </p:cNvPr>
          <p:cNvSpPr/>
          <p:nvPr/>
        </p:nvSpPr>
        <p:spPr>
          <a:xfrm>
            <a:off x="1802955" y="5713718"/>
            <a:ext cx="7395397" cy="58776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300" dirty="0"/>
              <a:t>8 клас – 1116 грн (</a:t>
            </a:r>
            <a:r>
              <a:rPr lang="uk-UA" sz="1300" dirty="0" err="1"/>
              <a:t>снєжка</a:t>
            </a:r>
            <a:r>
              <a:rPr lang="uk-UA" sz="1300" dirty="0"/>
              <a:t> – 240грн, барвник-60грн, валик-50грн, пензлик-29грн, рідина для миття вікон-25грн, фарба коричнева-576грн, фарба біла-136грн)</a:t>
            </a:r>
          </a:p>
        </p:txBody>
      </p:sp>
      <p:sp>
        <p:nvSpPr>
          <p:cNvPr id="47" name="Прямокутник: зрізані протилежні кути 46">
            <a:extLst>
              <a:ext uri="{FF2B5EF4-FFF2-40B4-BE49-F238E27FC236}">
                <a16:creationId xmlns:a16="http://schemas.microsoft.com/office/drawing/2014/main" xmlns="" id="{2C60DB3F-CAD2-4C84-9C3D-133D2E2F8B85}"/>
              </a:ext>
            </a:extLst>
          </p:cNvPr>
          <p:cNvSpPr/>
          <p:nvPr/>
        </p:nvSpPr>
        <p:spPr>
          <a:xfrm>
            <a:off x="1809764" y="6322379"/>
            <a:ext cx="7395397" cy="50771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/>
              <a:t>9клас -1476грн (снєжка-525грн, барвник-90грн, розчинник-27грн,    фарба коричнева-588грн, фарба біла-142грн,  рідина для миття вікон-27грн, пензлик-25грн,     валик-52грн )</a:t>
            </a:r>
          </a:p>
        </p:txBody>
      </p:sp>
    </p:spTree>
    <p:extLst>
      <p:ext uri="{BB962C8B-B14F-4D97-AF65-F5344CB8AC3E}">
        <p14:creationId xmlns:p14="http://schemas.microsoft.com/office/powerpoint/2010/main" val="228251499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9877" y="840092"/>
            <a:ext cx="531714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2814" y="1693167"/>
            <a:ext cx="614565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0575" y="2460659"/>
            <a:ext cx="487772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16046" y="3759268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04371" y="3039215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44357" y="3827884"/>
            <a:ext cx="881459" cy="9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кілька документів 1">
            <a:extLst>
              <a:ext uri="{FF2B5EF4-FFF2-40B4-BE49-F238E27FC236}">
                <a16:creationId xmlns:a16="http://schemas.microsoft.com/office/drawing/2014/main" xmlns="" id="{AFC58C11-EA00-4625-AE6F-64F526118224}"/>
              </a:ext>
            </a:extLst>
          </p:cNvPr>
          <p:cNvSpPr/>
          <p:nvPr/>
        </p:nvSpPr>
        <p:spPr>
          <a:xfrm>
            <a:off x="2206263" y="122190"/>
            <a:ext cx="4731474" cy="75895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Педагогічні ради</a:t>
            </a:r>
          </a:p>
        </p:txBody>
      </p:sp>
      <p:sp>
        <p:nvSpPr>
          <p:cNvPr id="10" name="Подвійна хвиля 9">
            <a:extLst>
              <a:ext uri="{FF2B5EF4-FFF2-40B4-BE49-F238E27FC236}">
                <a16:creationId xmlns:a16="http://schemas.microsoft.com/office/drawing/2014/main" xmlns="" id="{84DC2901-8D42-42CE-B58E-0233DE92F6A9}"/>
              </a:ext>
            </a:extLst>
          </p:cNvPr>
          <p:cNvSpPr/>
          <p:nvPr/>
        </p:nvSpPr>
        <p:spPr>
          <a:xfrm>
            <a:off x="1596366" y="881142"/>
            <a:ext cx="7244508" cy="539689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Серпень</a:t>
            </a:r>
          </a:p>
          <a:p>
            <a:pPr algn="ctr"/>
            <a:r>
              <a:rPr lang="uk-UA" dirty="0"/>
              <a:t>1. Про підсумки освітнього процесу за 2018-2019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  <a:p>
            <a:pPr algn="ctr"/>
            <a:r>
              <a:rPr lang="uk-UA" dirty="0"/>
              <a:t>2. Про затвердження плану роботи школи на 2019-2020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  <a:p>
            <a:pPr algn="ctr"/>
            <a:r>
              <a:rPr lang="uk-UA" dirty="0"/>
              <a:t>3. Про організацію інклюзивного навчання.</a:t>
            </a:r>
          </a:p>
          <a:p>
            <a:pPr algn="ctr"/>
            <a:r>
              <a:rPr lang="uk-UA" dirty="0"/>
              <a:t>4. Про затвердження структури на 2019-2020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  <a:p>
            <a:pPr algn="ctr"/>
            <a:r>
              <a:rPr lang="uk-UA" dirty="0"/>
              <a:t>5. Про оцінювання навчальних досягнень учнів другого класу.</a:t>
            </a:r>
          </a:p>
          <a:p>
            <a:pPr algn="ctr"/>
            <a:r>
              <a:rPr lang="uk-UA" dirty="0"/>
              <a:t>6. Про організацію національно-патріотичного виховання у                2019-2020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  <a:p>
            <a:pPr algn="ctr"/>
            <a:r>
              <a:rPr lang="uk-UA" dirty="0"/>
              <a:t>7. Про організацію освітнього процесу у 2019-2020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  <a:p>
            <a:pPr algn="ctr"/>
            <a:r>
              <a:rPr lang="uk-UA" dirty="0"/>
              <a:t>8. Про розподіл тижневого навантаження.</a:t>
            </a:r>
          </a:p>
          <a:p>
            <a:pPr algn="ctr"/>
            <a:r>
              <a:rPr lang="uk-UA" dirty="0"/>
              <a:t>9. Про проведення першого уроку 2 вересня 2019 року.</a:t>
            </a:r>
          </a:p>
          <a:p>
            <a:pPr algn="ctr"/>
            <a:r>
              <a:rPr lang="uk-UA" dirty="0"/>
              <a:t>10. Про використання мобільних телефонів під час освітнього процесу.</a:t>
            </a:r>
          </a:p>
        </p:txBody>
      </p:sp>
      <p:pic>
        <p:nvPicPr>
          <p:cNvPr id="23" name="Picture 2" descr="D:\Директор\1495005800_beautiful-flowers-9-04 (1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8890"/>
            <a:ext cx="2137758" cy="228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677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A19335-E980-43DB-86BF-7175DC7AA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938865" cy="5364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105E20-B647-4BD5-BF09-EFB8A5A8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88640"/>
            <a:ext cx="2139881" cy="2280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3F2CC8-655F-44DA-94E2-21344F05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2576" y="3068960"/>
            <a:ext cx="6047756" cy="3950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E3E90E-5D8E-4530-A5BA-25514C087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9" y="2282893"/>
            <a:ext cx="938865" cy="536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0FD052-6D4F-4712-A0F6-9DB9FFFC5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73" y="3068960"/>
            <a:ext cx="938865" cy="536494"/>
          </a:xfrm>
          <a:prstGeom prst="rect">
            <a:avLst/>
          </a:prstGeom>
        </p:spPr>
      </p:pic>
      <p:sp>
        <p:nvSpPr>
          <p:cNvPr id="7" name="Блок-схема: кілька документів 6">
            <a:extLst>
              <a:ext uri="{FF2B5EF4-FFF2-40B4-BE49-F238E27FC236}">
                <a16:creationId xmlns:a16="http://schemas.microsoft.com/office/drawing/2014/main" xmlns="" id="{9F3035E2-4782-4457-9861-CA46F92D1D76}"/>
              </a:ext>
            </a:extLst>
          </p:cNvPr>
          <p:cNvSpPr/>
          <p:nvPr/>
        </p:nvSpPr>
        <p:spPr>
          <a:xfrm>
            <a:off x="1691680" y="188640"/>
            <a:ext cx="5112568" cy="97497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Педагогічні ради</a:t>
            </a:r>
          </a:p>
        </p:txBody>
      </p:sp>
      <p:sp>
        <p:nvSpPr>
          <p:cNvPr id="8" name="Подвійна хвиля 7">
            <a:extLst>
              <a:ext uri="{FF2B5EF4-FFF2-40B4-BE49-F238E27FC236}">
                <a16:creationId xmlns:a16="http://schemas.microsoft.com/office/drawing/2014/main" xmlns="" id="{35858CBE-46AC-4EA0-A844-EDB5A06B6C9A}"/>
              </a:ext>
            </a:extLst>
          </p:cNvPr>
          <p:cNvSpPr/>
          <p:nvPr/>
        </p:nvSpPr>
        <p:spPr>
          <a:xfrm>
            <a:off x="2051720" y="1514304"/>
            <a:ext cx="6909400" cy="440819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Грудень</a:t>
            </a:r>
          </a:p>
          <a:p>
            <a:pPr marL="342900" indent="-342900" algn="ctr">
              <a:buAutoNum type="arabicPeriod"/>
            </a:pPr>
            <a:r>
              <a:rPr lang="uk-UA" dirty="0"/>
              <a:t>Про систему роботи вчителя початкових класів Хміль О.Ф.</a:t>
            </a:r>
          </a:p>
          <a:p>
            <a:pPr algn="ctr"/>
            <a:r>
              <a:rPr lang="uk-UA" dirty="0"/>
              <a:t>2. Про систему роботи практичного психолога Вергун О.В.</a:t>
            </a:r>
          </a:p>
          <a:p>
            <a:pPr algn="ctr"/>
            <a:r>
              <a:rPr lang="uk-UA" dirty="0"/>
              <a:t>3. Про визначення претендентів на отримання </a:t>
            </a:r>
            <a:r>
              <a:rPr lang="uk-UA" dirty="0" err="1"/>
              <a:t>свідоцтв</a:t>
            </a:r>
            <a:r>
              <a:rPr lang="uk-UA" dirty="0"/>
              <a:t> з відзнакою.</a:t>
            </a:r>
          </a:p>
          <a:p>
            <a:pPr algn="ctr"/>
            <a:r>
              <a:rPr lang="uk-UA" dirty="0"/>
              <a:t>4. Про уточнення номенклатури справ у школі.</a:t>
            </a:r>
          </a:p>
          <a:p>
            <a:pPr algn="ctr"/>
            <a:r>
              <a:rPr lang="uk-UA" dirty="0"/>
              <a:t>5. Про порядок підвищення кваліфікації педагогічних працівників.</a:t>
            </a:r>
          </a:p>
          <a:p>
            <a:pPr algn="ctr"/>
            <a:r>
              <a:rPr lang="uk-UA" dirty="0"/>
              <a:t>6. Про особливості організації внутрішньої системи забезпечення якості освіти.</a:t>
            </a:r>
          </a:p>
          <a:p>
            <a:pPr algn="ctr"/>
            <a:r>
              <a:rPr lang="uk-UA" dirty="0"/>
              <a:t>7.Про організацію ефективного і безпечного освітнього середовища.</a:t>
            </a:r>
          </a:p>
          <a:p>
            <a:pPr algn="ctr"/>
            <a:r>
              <a:rPr lang="uk-UA" dirty="0"/>
              <a:t>8. Про організацію індивідуальної форми здобуття  загальної середньої освіти.</a:t>
            </a:r>
          </a:p>
          <a:p>
            <a:pPr algn="ctr"/>
            <a:endParaRPr lang="uk-UA" dirty="0"/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50265571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A19335-E980-43DB-86BF-7175DC7AA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938865" cy="5364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105E20-B647-4BD5-BF09-EFB8A5A8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88640"/>
            <a:ext cx="2139881" cy="2280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3F2CC8-655F-44DA-94E2-21344F05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2576" y="3068960"/>
            <a:ext cx="6047756" cy="3950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E3E90E-5D8E-4530-A5BA-25514C087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9" y="2282893"/>
            <a:ext cx="938865" cy="536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0FD052-6D4F-4712-A0F6-9DB9FFFC5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73" y="3068960"/>
            <a:ext cx="938865" cy="536494"/>
          </a:xfrm>
          <a:prstGeom prst="rect">
            <a:avLst/>
          </a:prstGeom>
        </p:spPr>
      </p:pic>
      <p:sp>
        <p:nvSpPr>
          <p:cNvPr id="7" name="Блок-схема: кілька документів 6">
            <a:extLst>
              <a:ext uri="{FF2B5EF4-FFF2-40B4-BE49-F238E27FC236}">
                <a16:creationId xmlns:a16="http://schemas.microsoft.com/office/drawing/2014/main" xmlns="" id="{9F3035E2-4782-4457-9861-CA46F92D1D76}"/>
              </a:ext>
            </a:extLst>
          </p:cNvPr>
          <p:cNvSpPr/>
          <p:nvPr/>
        </p:nvSpPr>
        <p:spPr>
          <a:xfrm>
            <a:off x="1691680" y="188640"/>
            <a:ext cx="5112568" cy="97497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Педагогічні ради</a:t>
            </a:r>
          </a:p>
        </p:txBody>
      </p:sp>
      <p:sp>
        <p:nvSpPr>
          <p:cNvPr id="8" name="Подвійна хвиля 7">
            <a:extLst>
              <a:ext uri="{FF2B5EF4-FFF2-40B4-BE49-F238E27FC236}">
                <a16:creationId xmlns:a16="http://schemas.microsoft.com/office/drawing/2014/main" xmlns="" id="{35858CBE-46AC-4EA0-A844-EDB5A06B6C9A}"/>
              </a:ext>
            </a:extLst>
          </p:cNvPr>
          <p:cNvSpPr/>
          <p:nvPr/>
        </p:nvSpPr>
        <p:spPr>
          <a:xfrm>
            <a:off x="2123728" y="1163616"/>
            <a:ext cx="6837392" cy="3777552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Лютий</a:t>
            </a:r>
          </a:p>
          <a:p>
            <a:pPr marL="342900" indent="-342900" algn="ctr">
              <a:buAutoNum type="arabicPeriod"/>
            </a:pPr>
            <a:r>
              <a:rPr lang="uk-UA" dirty="0"/>
              <a:t>Про підсумки вивчення роботи вчителя християнської етики </a:t>
            </a:r>
            <a:r>
              <a:rPr lang="uk-UA" dirty="0" err="1"/>
              <a:t>Сенчишак</a:t>
            </a:r>
            <a:r>
              <a:rPr lang="uk-UA" dirty="0"/>
              <a:t> Н.Р.</a:t>
            </a:r>
          </a:p>
          <a:p>
            <a:pPr algn="ctr"/>
            <a:r>
              <a:rPr lang="uk-UA" dirty="0"/>
              <a:t>2. Про результати вивчення системи виховної роботи педагога-організатора </a:t>
            </a:r>
            <a:r>
              <a:rPr lang="uk-UA" dirty="0" err="1"/>
              <a:t>Сенчишак</a:t>
            </a:r>
            <a:r>
              <a:rPr lang="uk-UA" dirty="0"/>
              <a:t> Н.Р.</a:t>
            </a:r>
          </a:p>
          <a:p>
            <a:pPr algn="ctr"/>
            <a:r>
              <a:rPr lang="uk-UA" dirty="0"/>
              <a:t>3. Новели закону України «Про повну загальну середню освіту».</a:t>
            </a:r>
          </a:p>
          <a:p>
            <a:pPr algn="ctr"/>
            <a:endParaRPr lang="uk-UA" dirty="0"/>
          </a:p>
          <a:p>
            <a:pPr algn="ctr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64331328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A19335-E980-43DB-86BF-7175DC7AA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938865" cy="5364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105E20-B647-4BD5-BF09-EFB8A5A8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88640"/>
            <a:ext cx="2139881" cy="2280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3F2CC8-655F-44DA-94E2-21344F05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2576" y="3068960"/>
            <a:ext cx="6047756" cy="3950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E3E90E-5D8E-4530-A5BA-25514C087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9" y="2282893"/>
            <a:ext cx="938865" cy="536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0FD052-6D4F-4712-A0F6-9DB9FFFC5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73" y="3068960"/>
            <a:ext cx="938865" cy="536494"/>
          </a:xfrm>
          <a:prstGeom prst="rect">
            <a:avLst/>
          </a:prstGeom>
        </p:spPr>
      </p:pic>
      <p:sp>
        <p:nvSpPr>
          <p:cNvPr id="7" name="Блок-схема: кілька документів 6">
            <a:extLst>
              <a:ext uri="{FF2B5EF4-FFF2-40B4-BE49-F238E27FC236}">
                <a16:creationId xmlns:a16="http://schemas.microsoft.com/office/drawing/2014/main" xmlns="" id="{9F3035E2-4782-4457-9861-CA46F92D1D76}"/>
              </a:ext>
            </a:extLst>
          </p:cNvPr>
          <p:cNvSpPr/>
          <p:nvPr/>
        </p:nvSpPr>
        <p:spPr>
          <a:xfrm>
            <a:off x="1691680" y="188640"/>
            <a:ext cx="5112568" cy="97497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Педагогічні ради</a:t>
            </a:r>
          </a:p>
        </p:txBody>
      </p:sp>
      <p:sp>
        <p:nvSpPr>
          <p:cNvPr id="8" name="Подвійна хвиля 7">
            <a:extLst>
              <a:ext uri="{FF2B5EF4-FFF2-40B4-BE49-F238E27FC236}">
                <a16:creationId xmlns:a16="http://schemas.microsoft.com/office/drawing/2014/main" xmlns="" id="{35858CBE-46AC-4EA0-A844-EDB5A06B6C9A}"/>
              </a:ext>
            </a:extLst>
          </p:cNvPr>
          <p:cNvSpPr/>
          <p:nvPr/>
        </p:nvSpPr>
        <p:spPr>
          <a:xfrm>
            <a:off x="1259632" y="1163616"/>
            <a:ext cx="7701488" cy="2874998"/>
          </a:xfrm>
          <a:prstGeom prst="doubleWave">
            <a:avLst>
              <a:gd name="adj1" fmla="val 6250"/>
              <a:gd name="adj2" fmla="val -6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Березень</a:t>
            </a:r>
          </a:p>
          <a:p>
            <a:pPr marL="342900" indent="-342900" algn="ctr">
              <a:buAutoNum type="arabicPeriod"/>
            </a:pPr>
            <a:r>
              <a:rPr lang="uk-UA" dirty="0"/>
              <a:t>Про проведення ДПА у 4 та 9  у 2019-2020 </a:t>
            </a:r>
            <a:r>
              <a:rPr lang="uk-UA" dirty="0" err="1"/>
              <a:t>н.р</a:t>
            </a:r>
            <a:r>
              <a:rPr lang="uk-UA" dirty="0"/>
              <a:t>.  Та вибір третього предмета для проходження ДПА у 9 класі.</a:t>
            </a:r>
          </a:p>
          <a:p>
            <a:pPr algn="ctr"/>
            <a:r>
              <a:rPr lang="uk-UA" dirty="0"/>
              <a:t>2. Про вибір та замовлення підручників для 3 класу.</a:t>
            </a:r>
          </a:p>
          <a:p>
            <a:pPr algn="ctr"/>
            <a:r>
              <a:rPr lang="uk-UA" dirty="0"/>
              <a:t>3. Про </a:t>
            </a:r>
            <a:r>
              <a:rPr lang="uk-UA" dirty="0" err="1"/>
              <a:t>булінг</a:t>
            </a:r>
            <a:r>
              <a:rPr lang="uk-UA" dirty="0"/>
              <a:t> (цькування)</a:t>
            </a:r>
          </a:p>
          <a:p>
            <a:pPr algn="ctr"/>
            <a:endParaRPr lang="uk-UA" dirty="0"/>
          </a:p>
          <a:p>
            <a:pPr algn="ctr"/>
            <a:endParaRPr lang="uk-UA" dirty="0"/>
          </a:p>
        </p:txBody>
      </p:sp>
      <p:sp>
        <p:nvSpPr>
          <p:cNvPr id="9" name="Подвійна хвиля 8">
            <a:extLst>
              <a:ext uri="{FF2B5EF4-FFF2-40B4-BE49-F238E27FC236}">
                <a16:creationId xmlns:a16="http://schemas.microsoft.com/office/drawing/2014/main" xmlns="" id="{EDEC0CF3-2FDA-4580-BBD5-DAA244241B9B}"/>
              </a:ext>
            </a:extLst>
          </p:cNvPr>
          <p:cNvSpPr/>
          <p:nvPr/>
        </p:nvSpPr>
        <p:spPr>
          <a:xfrm>
            <a:off x="3203848" y="4091563"/>
            <a:ext cx="5472607" cy="190534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Квітень</a:t>
            </a:r>
          </a:p>
          <a:p>
            <a:pPr algn="ctr"/>
            <a:r>
              <a:rPr lang="uk-UA" dirty="0"/>
              <a:t>1. Про вибір та замовлення підручників для 7 класу.</a:t>
            </a:r>
          </a:p>
        </p:txBody>
      </p:sp>
    </p:spTree>
    <p:extLst>
      <p:ext uri="{BB962C8B-B14F-4D97-AF65-F5344CB8AC3E}">
        <p14:creationId xmlns:p14="http://schemas.microsoft.com/office/powerpoint/2010/main" val="2268520857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0A19335-E980-43DB-86BF-7175DC7AA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938865" cy="5364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105E20-B647-4BD5-BF09-EFB8A5A85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88640"/>
            <a:ext cx="2139881" cy="22801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3F2CC8-655F-44DA-94E2-21344F05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2576" y="3068960"/>
            <a:ext cx="6047756" cy="3950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E3E90E-5D8E-4530-A5BA-25514C087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9" y="2282893"/>
            <a:ext cx="938865" cy="5364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C0FD052-6D4F-4712-A0F6-9DB9FFFC5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73" y="3068960"/>
            <a:ext cx="938865" cy="536494"/>
          </a:xfrm>
          <a:prstGeom prst="rect">
            <a:avLst/>
          </a:prstGeom>
        </p:spPr>
      </p:pic>
      <p:sp>
        <p:nvSpPr>
          <p:cNvPr id="7" name="Блок-схема: кілька документів 6">
            <a:extLst>
              <a:ext uri="{FF2B5EF4-FFF2-40B4-BE49-F238E27FC236}">
                <a16:creationId xmlns:a16="http://schemas.microsoft.com/office/drawing/2014/main" xmlns="" id="{9F3035E2-4782-4457-9861-CA46F92D1D76}"/>
              </a:ext>
            </a:extLst>
          </p:cNvPr>
          <p:cNvSpPr/>
          <p:nvPr/>
        </p:nvSpPr>
        <p:spPr>
          <a:xfrm>
            <a:off x="1691680" y="188640"/>
            <a:ext cx="5112568" cy="97497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Педагогічні ради</a:t>
            </a:r>
          </a:p>
        </p:txBody>
      </p:sp>
      <p:sp>
        <p:nvSpPr>
          <p:cNvPr id="8" name="Подвійна хвиля 7">
            <a:extLst>
              <a:ext uri="{FF2B5EF4-FFF2-40B4-BE49-F238E27FC236}">
                <a16:creationId xmlns:a16="http://schemas.microsoft.com/office/drawing/2014/main" xmlns="" id="{35858CBE-46AC-4EA0-A844-EDB5A06B6C9A}"/>
              </a:ext>
            </a:extLst>
          </p:cNvPr>
          <p:cNvSpPr/>
          <p:nvPr/>
        </p:nvSpPr>
        <p:spPr>
          <a:xfrm>
            <a:off x="1242641" y="1326277"/>
            <a:ext cx="7701488" cy="2880320"/>
          </a:xfrm>
          <a:prstGeom prst="doubleWave">
            <a:avLst>
              <a:gd name="adj1" fmla="val 2343"/>
              <a:gd name="adj2" fmla="val -6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Травень</a:t>
            </a:r>
          </a:p>
          <a:p>
            <a:pPr marL="342900" indent="-342900" algn="ctr">
              <a:buAutoNum type="arabicPeriod"/>
            </a:pPr>
            <a:r>
              <a:rPr lang="uk-UA" dirty="0"/>
              <a:t>Про проведення підсумкового оцінювання.</a:t>
            </a:r>
          </a:p>
          <a:p>
            <a:pPr algn="ctr"/>
            <a:r>
              <a:rPr lang="uk-UA" dirty="0"/>
              <a:t>2. Про порядок завершення 2019-2020 </a:t>
            </a:r>
            <a:r>
              <a:rPr lang="uk-UA" dirty="0" err="1"/>
              <a:t>н.р</a:t>
            </a:r>
            <a:r>
              <a:rPr lang="uk-UA" dirty="0"/>
              <a:t>..</a:t>
            </a:r>
          </a:p>
          <a:p>
            <a:pPr algn="ctr"/>
            <a:r>
              <a:rPr lang="uk-UA" dirty="0"/>
              <a:t>3. Про порядок заповнення журналів та перевірку зошитів.</a:t>
            </a:r>
          </a:p>
          <a:p>
            <a:pPr algn="ctr"/>
            <a:r>
              <a:rPr lang="uk-UA" dirty="0"/>
              <a:t>4. Про звільнення від проходження  державної підсумкової  атестації учнів, які завершують здобуття  початкової та базової загальної середньої освіти.</a:t>
            </a:r>
          </a:p>
          <a:p>
            <a:pPr algn="ctr"/>
            <a:endParaRPr lang="uk-UA" dirty="0"/>
          </a:p>
          <a:p>
            <a:pPr algn="ctr"/>
            <a:endParaRPr lang="uk-UA" dirty="0"/>
          </a:p>
        </p:txBody>
      </p:sp>
      <p:sp>
        <p:nvSpPr>
          <p:cNvPr id="9" name="Подвійна хвиля 8">
            <a:extLst>
              <a:ext uri="{FF2B5EF4-FFF2-40B4-BE49-F238E27FC236}">
                <a16:creationId xmlns:a16="http://schemas.microsoft.com/office/drawing/2014/main" xmlns="" id="{EDEC0CF3-2FDA-4580-BBD5-DAA244241B9B}"/>
              </a:ext>
            </a:extLst>
          </p:cNvPr>
          <p:cNvSpPr/>
          <p:nvPr/>
        </p:nvSpPr>
        <p:spPr>
          <a:xfrm>
            <a:off x="3203848" y="4091563"/>
            <a:ext cx="5472607" cy="190534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Червень</a:t>
            </a:r>
          </a:p>
          <a:p>
            <a:pPr marL="342900" indent="-342900" algn="ctr">
              <a:buAutoNum type="arabicPeriod"/>
            </a:pPr>
            <a:r>
              <a:rPr lang="uk-UA" dirty="0"/>
              <a:t>Про перевід учнів до наступних класів.</a:t>
            </a:r>
          </a:p>
          <a:p>
            <a:pPr algn="ctr"/>
            <a:r>
              <a:rPr lang="uk-UA" dirty="0"/>
              <a:t>2. Про нагородження учнів «Похвальним листом».</a:t>
            </a:r>
          </a:p>
          <a:p>
            <a:pPr algn="ctr"/>
            <a:r>
              <a:rPr lang="uk-UA" dirty="0"/>
              <a:t>3. Про попереднє тижневе навантаження.</a:t>
            </a:r>
          </a:p>
          <a:p>
            <a:pPr algn="ctr"/>
            <a:r>
              <a:rPr lang="uk-UA" dirty="0"/>
              <a:t>4. Про випуск учнів зі школи.</a:t>
            </a:r>
          </a:p>
        </p:txBody>
      </p:sp>
    </p:spTree>
    <p:extLst>
      <p:ext uri="{BB962C8B-B14F-4D97-AF65-F5344CB8AC3E}">
        <p14:creationId xmlns:p14="http://schemas.microsoft.com/office/powerpoint/2010/main" val="1577907753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ульбашка думок: хмарка 8">
            <a:extLst>
              <a:ext uri="{FF2B5EF4-FFF2-40B4-BE49-F238E27FC236}">
                <a16:creationId xmlns:a16="http://schemas.microsoft.com/office/drawing/2014/main" xmlns="" id="{6C75C43F-06E7-40B1-B2B9-ECC5D4903105}"/>
              </a:ext>
            </a:extLst>
          </p:cNvPr>
          <p:cNvSpPr/>
          <p:nvPr/>
        </p:nvSpPr>
        <p:spPr>
          <a:xfrm>
            <a:off x="1762387" y="192509"/>
            <a:ext cx="5870085" cy="9847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Аналітичні накази</a:t>
            </a:r>
          </a:p>
        </p:txBody>
      </p:sp>
      <p:pic>
        <p:nvPicPr>
          <p:cNvPr id="11" name="Графіка 10" descr="Шестерні в голові">
            <a:extLst>
              <a:ext uri="{FF2B5EF4-FFF2-40B4-BE49-F238E27FC236}">
                <a16:creationId xmlns:a16="http://schemas.microsoft.com/office/drawing/2014/main" xmlns="" id="{EE205FCC-CED0-4041-8AAA-AF8193AE58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594223" y="86769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8C6BD6-ED61-442A-A420-C09C47B59F53}"/>
              </a:ext>
            </a:extLst>
          </p:cNvPr>
          <p:cNvSpPr txBox="1"/>
          <p:nvPr/>
        </p:nvSpPr>
        <p:spPr>
          <a:xfrm>
            <a:off x="2286688" y="2060848"/>
            <a:ext cx="6317759" cy="424731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Про підсумки методичної роботи у 2018-2019н.р</a:t>
            </a:r>
          </a:p>
          <a:p>
            <a:r>
              <a:rPr lang="uk-UA" dirty="0"/>
              <a:t>Про результати перевірки планування класними керівниками виховної роботи</a:t>
            </a:r>
          </a:p>
          <a:p>
            <a:r>
              <a:rPr lang="uk-UA" dirty="0"/>
              <a:t>Про результати перевірки календарно-тематичних планувань</a:t>
            </a:r>
          </a:p>
          <a:p>
            <a:r>
              <a:rPr lang="uk-UA" dirty="0"/>
              <a:t>Про підсумки проведення І етапу Всеукраїнських учнівських олімпіад з навчальних предметів</a:t>
            </a:r>
          </a:p>
          <a:p>
            <a:r>
              <a:rPr lang="uk-UA" dirty="0"/>
              <a:t>Про підсумки проведення Тижня християнської етики</a:t>
            </a:r>
          </a:p>
          <a:p>
            <a:r>
              <a:rPr lang="uk-UA" dirty="0"/>
              <a:t>Про підсумки проведення Тижня української мови та літератури</a:t>
            </a:r>
          </a:p>
          <a:p>
            <a:r>
              <a:rPr lang="uk-UA" dirty="0"/>
              <a:t>Про підсумки проведення Всеукраїнського тижня права</a:t>
            </a:r>
          </a:p>
          <a:p>
            <a:r>
              <a:rPr lang="uk-UA" dirty="0"/>
              <a:t>Про результати підсумкових контрольних робіт з української мови учнів 2-9 класів</a:t>
            </a:r>
          </a:p>
          <a:p>
            <a:r>
              <a:rPr lang="uk-UA" dirty="0"/>
              <a:t>Про підсумки моніторингу об'єктивності оцінювання знань з математики учнів 3-6 класів та з алгебри учнів 7-9 класів</a:t>
            </a:r>
          </a:p>
          <a:p>
            <a:endParaRPr lang="uk-UA" dirty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9DAA8241-900F-44DE-84F6-F8B177435F44}"/>
              </a:ext>
            </a:extLst>
          </p:cNvPr>
          <p:cNvSpPr/>
          <p:nvPr/>
        </p:nvSpPr>
        <p:spPr>
          <a:xfrm>
            <a:off x="4656146" y="1101076"/>
            <a:ext cx="265215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 семестр 2019-2020 </a:t>
            </a:r>
            <a:r>
              <a:rPr lang="uk-UA" dirty="0" err="1"/>
              <a:t>н.р</a:t>
            </a:r>
            <a:r>
              <a:rPr lang="uk-U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93680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иректор\конференція 2018-2019\71a3006921e50bebb842e536ffd1eab6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94" y="443269"/>
            <a:ext cx="2304256" cy="176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91238" y="2276872"/>
            <a:ext cx="4545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УЧНІВ-</a:t>
            </a:r>
          </a:p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ЗДОБУВАЧІВ ОСВІТИ-147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Директор\1542888535_kalina-na-prozrachnom-fone-78341 (1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0"/>
            <a:ext cx="2019960" cy="13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D:\Директор\1542888535_kalina-na-prozrachnom-fone-78341 (1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54" y="2204864"/>
            <a:ext cx="2019960" cy="13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6909" y="184664"/>
            <a:ext cx="20439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УЧИТЕЛІВ-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pic>
        <p:nvPicPr>
          <p:cNvPr id="23" name="Picture 3" descr="D:\Директор\1542888535_kalina-na-prozrachnom-fone-78341 (1)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040" y="16070"/>
            <a:ext cx="2019960" cy="13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5508104" y="188640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БАТЬКІВ -288 </a:t>
            </a:r>
          </a:p>
        </p:txBody>
      </p:sp>
      <p:pic>
        <p:nvPicPr>
          <p:cNvPr id="3076" name="Picture 4" descr="D:\Директор\2167764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83" y="3168731"/>
            <a:ext cx="4274783" cy="92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94136" y="4213916"/>
            <a:ext cx="1623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КЛАСІВ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8639" y="4766769"/>
            <a:ext cx="618656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Початкова школа - 4 класи (56)</a:t>
            </a:r>
          </a:p>
          <a:p>
            <a:pPr algn="ctr"/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Основна школа - 5 класів (91)</a:t>
            </a:r>
          </a:p>
          <a:p>
            <a:pPr algn="ctr"/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54673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ульбашка думок: хмарка 8">
            <a:extLst>
              <a:ext uri="{FF2B5EF4-FFF2-40B4-BE49-F238E27FC236}">
                <a16:creationId xmlns:a16="http://schemas.microsoft.com/office/drawing/2014/main" xmlns="" id="{6C75C43F-06E7-40B1-B2B9-ECC5D4903105}"/>
              </a:ext>
            </a:extLst>
          </p:cNvPr>
          <p:cNvSpPr/>
          <p:nvPr/>
        </p:nvSpPr>
        <p:spPr>
          <a:xfrm>
            <a:off x="-21178" y="340140"/>
            <a:ext cx="6581663" cy="9847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Аналітичні накази</a:t>
            </a:r>
          </a:p>
        </p:txBody>
      </p:sp>
      <p:pic>
        <p:nvPicPr>
          <p:cNvPr id="11" name="Графіка 10" descr="Шестерні в голові">
            <a:extLst>
              <a:ext uri="{FF2B5EF4-FFF2-40B4-BE49-F238E27FC236}">
                <a16:creationId xmlns:a16="http://schemas.microsoft.com/office/drawing/2014/main" xmlns="" id="{EE205FCC-CED0-4041-8AAA-AF8193AE58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594223" y="867690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8C6BD6-ED61-442A-A420-C09C47B59F53}"/>
              </a:ext>
            </a:extLst>
          </p:cNvPr>
          <p:cNvSpPr txBox="1"/>
          <p:nvPr/>
        </p:nvSpPr>
        <p:spPr>
          <a:xfrm>
            <a:off x="2704731" y="1453089"/>
            <a:ext cx="6076891" cy="507831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 smtClean="0"/>
              <a:t>Про результати перевірки календарно-тематичних планувань</a:t>
            </a:r>
          </a:p>
          <a:p>
            <a:r>
              <a:rPr lang="uk-UA" dirty="0" smtClean="0"/>
              <a:t>Про результати перевірки ведення  класних журналів</a:t>
            </a:r>
          </a:p>
          <a:p>
            <a:r>
              <a:rPr lang="uk-UA" dirty="0" smtClean="0"/>
              <a:t>Про  результати системи виховної роботи педагога-організатора </a:t>
            </a:r>
            <a:r>
              <a:rPr lang="uk-UA" dirty="0" err="1" smtClean="0"/>
              <a:t>Сенчишак</a:t>
            </a:r>
            <a:r>
              <a:rPr lang="uk-UA" dirty="0" smtClean="0"/>
              <a:t> Н.Р.</a:t>
            </a:r>
          </a:p>
          <a:p>
            <a:r>
              <a:rPr lang="uk-UA" dirty="0" smtClean="0"/>
              <a:t>Про результати вивчення системи роботи практичного психолога Вергун О.В.</a:t>
            </a:r>
          </a:p>
          <a:p>
            <a:r>
              <a:rPr lang="uk-UA" dirty="0" smtClean="0"/>
              <a:t>Про підсумки вивчення роботи вчителя  християнської етики </a:t>
            </a:r>
            <a:r>
              <a:rPr lang="uk-UA" dirty="0" err="1" smtClean="0"/>
              <a:t>Сенчишак</a:t>
            </a:r>
            <a:r>
              <a:rPr lang="uk-UA" dirty="0" smtClean="0"/>
              <a:t> Н.Р.</a:t>
            </a:r>
          </a:p>
          <a:p>
            <a:r>
              <a:rPr lang="uk-UA" dirty="0" smtClean="0"/>
              <a:t>Про результати вивчення системи роботи вчителя початкових класів</a:t>
            </a:r>
          </a:p>
          <a:p>
            <a:r>
              <a:rPr lang="uk-UA" dirty="0" smtClean="0"/>
              <a:t>Про підсумки методичної  роботи у 2019-2020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</a:p>
          <a:p>
            <a:r>
              <a:rPr lang="uk-UA" dirty="0" smtClean="0"/>
              <a:t>Про підсумки вивчення роботи гуртків</a:t>
            </a:r>
          </a:p>
          <a:p>
            <a:r>
              <a:rPr lang="uk-UA" dirty="0" smtClean="0"/>
              <a:t>Про стан роботи шкільної бібліотеки</a:t>
            </a:r>
          </a:p>
          <a:p>
            <a:r>
              <a:rPr lang="uk-UA" dirty="0" smtClean="0"/>
              <a:t>Про  підсумки вивчення роботи  вчителів школи щодо забезпечення дистанційного навчання  в умовах карантину</a:t>
            </a:r>
          </a:p>
          <a:p>
            <a:r>
              <a:rPr lang="uk-UA" dirty="0" smtClean="0"/>
              <a:t>Про виконання навчальних планів та програм у                2019-2020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xmlns="" id="{9DAA8241-900F-44DE-84F6-F8B177435F44}"/>
              </a:ext>
            </a:extLst>
          </p:cNvPr>
          <p:cNvSpPr/>
          <p:nvPr/>
        </p:nvSpPr>
        <p:spPr>
          <a:xfrm>
            <a:off x="4684601" y="460033"/>
            <a:ext cx="448785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І </a:t>
            </a:r>
            <a:r>
              <a:rPr lang="uk-UA" dirty="0" err="1"/>
              <a:t>І</a:t>
            </a:r>
            <a:r>
              <a:rPr lang="uk-UA" dirty="0"/>
              <a:t> семестр 2019-2020 </a:t>
            </a:r>
            <a:r>
              <a:rPr lang="uk-UA" dirty="0" err="1"/>
              <a:t>н.р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93082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F14A2D-54D9-4A07-B0A0-A8B7CD577A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1291" y="121144"/>
            <a:ext cx="3962400" cy="396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8E3C33-A26B-4417-AE7C-54FEC3E41CDA}"/>
              </a:ext>
            </a:extLst>
          </p:cNvPr>
          <p:cNvSpPr txBox="1"/>
          <p:nvPr/>
        </p:nvSpPr>
        <p:spPr>
          <a:xfrm>
            <a:off x="3051423" y="5024805"/>
            <a:ext cx="4739215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Arial Black" panose="020B0A04020102020204" pitchFamily="34" charset="0"/>
              </a:rPr>
              <a:t>Карантин</a:t>
            </a:r>
          </a:p>
        </p:txBody>
      </p:sp>
    </p:spTree>
    <p:extLst>
      <p:ext uri="{BB962C8B-B14F-4D97-AF65-F5344CB8AC3E}">
        <p14:creationId xmlns:p14="http://schemas.microsoft.com/office/powerpoint/2010/main" val="31765626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xmlns="" id="{35031DBA-832A-4FAC-AC61-9DFBE6F2490B}"/>
              </a:ext>
            </a:extLst>
          </p:cNvPr>
          <p:cNvSpPr/>
          <p:nvPr/>
        </p:nvSpPr>
        <p:spPr>
          <a:xfrm>
            <a:off x="2051720" y="188640"/>
            <a:ext cx="5328592" cy="1562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Накази на час карантину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3553ABE1-8ED4-4051-A2EC-6D54F8B2C8A4}"/>
              </a:ext>
            </a:extLst>
          </p:cNvPr>
          <p:cNvSpPr/>
          <p:nvPr/>
        </p:nvSpPr>
        <p:spPr>
          <a:xfrm>
            <a:off x="0" y="1916832"/>
            <a:ext cx="9324528" cy="648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b="1" dirty="0">
              <a:latin typeface="Times New Roman" panose="02020603050405020304" pitchFamily="18" charset="0"/>
              <a:ea typeface="Calibri" panose="020F0502020204030204" pitchFamily="34" charset="0"/>
              <a:cs typeface="Arial Unicode MS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Arial Unicode MS"/>
              </a:rPr>
              <a:t>Про запровадження карантину</a:t>
            </a:r>
          </a:p>
          <a:p>
            <a:pPr marL="285750" indent="-285750" hangingPunct="0">
              <a:buFont typeface="Wingdings" panose="05000000000000000000" pitchFamily="2" charset="2"/>
              <a:buChar char="v"/>
            </a:pPr>
            <a:r>
              <a:rPr lang="uk-UA" b="1" dirty="0"/>
              <a:t>Про переведення на дистанційну форму роботу окремих категорій працівників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 затвердження заходів щодо часткового переведення працівників на роботу в дистанційному режимі та на виконання інших видів робіт (організаційно-педагогічна, методична тощо)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 затвердження заходів щодо проведення навчальних занять за допомогою дистанційних технологій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Щодо проведення атестації педагогічних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працівників у 2020 році в умовах карантину</a:t>
            </a:r>
            <a:endParaRPr lang="uk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Про звільнення від проходження</a:t>
            </a:r>
            <a:r>
              <a:rPr lang="uk-UA" dirty="0"/>
              <a:t> </a:t>
            </a:r>
            <a:r>
              <a:rPr lang="uk-UA" b="1" dirty="0"/>
              <a:t>державної підсумкової атестації учнів,</a:t>
            </a:r>
            <a:r>
              <a:rPr lang="uk-UA" dirty="0"/>
              <a:t> </a:t>
            </a:r>
            <a:r>
              <a:rPr lang="uk-UA" b="1" dirty="0"/>
              <a:t>які завершують здобуття початкової та</a:t>
            </a:r>
            <a:r>
              <a:rPr lang="uk-UA" dirty="0"/>
              <a:t> </a:t>
            </a:r>
            <a:r>
              <a:rPr lang="uk-UA" b="1" dirty="0"/>
              <a:t>базової загальної середньої освіти, у</a:t>
            </a:r>
            <a:r>
              <a:rPr lang="uk-UA" dirty="0"/>
              <a:t> </a:t>
            </a:r>
            <a:r>
              <a:rPr lang="uk-UA" b="1" dirty="0"/>
              <a:t>2019</a:t>
            </a:r>
            <a:r>
              <a:rPr lang="ru-RU" b="1" dirty="0"/>
              <a:t>-</a:t>
            </a:r>
            <a:r>
              <a:rPr lang="uk-UA" b="1" dirty="0"/>
              <a:t>2020 навчальному році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Щодо організованого завершення</a:t>
            </a:r>
            <a:r>
              <a:rPr lang="uk-UA" dirty="0"/>
              <a:t> </a:t>
            </a:r>
            <a:r>
              <a:rPr lang="uk-UA" b="1" dirty="0"/>
              <a:t>2019-2020 навчального року та зарахування</a:t>
            </a:r>
            <a:r>
              <a:rPr lang="uk-UA" dirty="0"/>
              <a:t> </a:t>
            </a:r>
            <a:r>
              <a:rPr lang="uk-UA" b="1" dirty="0"/>
              <a:t>до школи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b="1" dirty="0"/>
              <a:t>Щодо організації освітнього процесу у школі</a:t>
            </a:r>
            <a:r>
              <a:rPr lang="uk-UA" dirty="0"/>
              <a:t> </a:t>
            </a:r>
            <a:r>
              <a:rPr lang="uk-UA" b="1" dirty="0"/>
              <a:t>під час карантину</a:t>
            </a:r>
            <a:endParaRPr lang="uk-UA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/>
              <a:t> </a:t>
            </a:r>
            <a:r>
              <a:rPr lang="uk-UA" b="1" dirty="0"/>
              <a:t>Щодо проведення підсумкового оцінювання та організованого завершення</a:t>
            </a:r>
            <a:endParaRPr lang="uk-UA" dirty="0"/>
          </a:p>
          <a:p>
            <a:r>
              <a:rPr lang="uk-UA" b="1" dirty="0"/>
              <a:t>      2019-2020 навчального року</a:t>
            </a:r>
            <a:endParaRPr lang="uk-UA" dirty="0"/>
          </a:p>
          <a:p>
            <a:endParaRPr lang="uk-UA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/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uk-UA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b="1" dirty="0"/>
          </a:p>
          <a:p>
            <a:pPr hangingPunct="0"/>
            <a:endParaRPr lang="uk-UA" b="1" dirty="0"/>
          </a:p>
          <a:p>
            <a:pPr hangingPunct="0"/>
            <a:endParaRPr lang="uk-UA" dirty="0"/>
          </a:p>
          <a:p>
            <a:pPr>
              <a:spcAft>
                <a:spcPts val="0"/>
              </a:spcAft>
            </a:pPr>
            <a:endParaRPr lang="uk-UA" sz="900" dirty="0">
              <a:latin typeface="Calibri" panose="020F0502020204030204" pitchFamily="34" charset="0"/>
              <a:ea typeface="Calibri" panose="020F0502020204030204" pitchFamily="34" charset="0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35450514"/>
      </p:ext>
    </p:extLst>
  </p:cSld>
  <p:clrMapOvr>
    <a:masterClrMapping/>
  </p:clrMapOvr>
  <p:transition spd="slow">
    <p:wipe dir="d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iber">
            <a:extLst>
              <a:ext uri="{FF2B5EF4-FFF2-40B4-BE49-F238E27FC236}">
                <a16:creationId xmlns:a16="http://schemas.microsoft.com/office/drawing/2014/main" xmlns="" id="{73FC0FDE-3CBD-4BE1-8252-DC53CCAE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9" t="50000" r="28621" b="17257"/>
          <a:stretch/>
        </p:blipFill>
        <p:spPr>
          <a:xfrm>
            <a:off x="539552" y="866804"/>
            <a:ext cx="2664296" cy="16561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A77DC2-35F5-4586-A428-847F186A3309}"/>
              </a:ext>
            </a:extLst>
          </p:cNvPr>
          <p:cNvSpPr txBox="1"/>
          <p:nvPr/>
        </p:nvSpPr>
        <p:spPr>
          <a:xfrm>
            <a:off x="1232743" y="682138"/>
            <a:ext cx="127791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/>
              <a:t>18 березня</a:t>
            </a:r>
          </a:p>
        </p:txBody>
      </p:sp>
      <p:pic>
        <p:nvPicPr>
          <p:cNvPr id="6" name="Рисунок 5" descr="Viber">
            <a:extLst>
              <a:ext uri="{FF2B5EF4-FFF2-40B4-BE49-F238E27FC236}">
                <a16:creationId xmlns:a16="http://schemas.microsoft.com/office/drawing/2014/main" xmlns="" id="{E58821C9-5A26-4AB5-8BDC-91AEA084C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8" t="24375" r="28245" b="20105"/>
          <a:stretch/>
        </p:blipFill>
        <p:spPr>
          <a:xfrm>
            <a:off x="3473649" y="866804"/>
            <a:ext cx="2664297" cy="2808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EF8CFB-8E95-4E9E-85EA-7A425E3842E7}"/>
              </a:ext>
            </a:extLst>
          </p:cNvPr>
          <p:cNvSpPr txBox="1"/>
          <p:nvPr/>
        </p:nvSpPr>
        <p:spPr>
          <a:xfrm>
            <a:off x="3897039" y="682138"/>
            <a:ext cx="161106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19 березня</a:t>
            </a:r>
          </a:p>
        </p:txBody>
      </p:sp>
      <p:pic>
        <p:nvPicPr>
          <p:cNvPr id="9" name="Рисунок 8" descr="Viber">
            <a:extLst>
              <a:ext uri="{FF2B5EF4-FFF2-40B4-BE49-F238E27FC236}">
                <a16:creationId xmlns:a16="http://schemas.microsoft.com/office/drawing/2014/main" xmlns="" id="{F8F8E329-0AFA-4533-A156-A16D39AC27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8" t="27223" r="28245" b="34341"/>
          <a:stretch/>
        </p:blipFill>
        <p:spPr>
          <a:xfrm>
            <a:off x="6390834" y="861051"/>
            <a:ext cx="2664298" cy="19442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485B7E-6734-49A7-A97D-634F048A1F1F}"/>
              </a:ext>
            </a:extLst>
          </p:cNvPr>
          <p:cNvSpPr txBox="1"/>
          <p:nvPr/>
        </p:nvSpPr>
        <p:spPr>
          <a:xfrm>
            <a:off x="7020676" y="682138"/>
            <a:ext cx="158377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23 березня</a:t>
            </a:r>
          </a:p>
        </p:txBody>
      </p:sp>
      <p:pic>
        <p:nvPicPr>
          <p:cNvPr id="12" name="Рисунок 11" descr="Viber">
            <a:extLst>
              <a:ext uri="{FF2B5EF4-FFF2-40B4-BE49-F238E27FC236}">
                <a16:creationId xmlns:a16="http://schemas.microsoft.com/office/drawing/2014/main" xmlns="" id="{05168FA8-AA6F-4254-8472-BD465767E9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8" t="32088" r="26376" b="15834"/>
          <a:stretch/>
        </p:blipFill>
        <p:spPr>
          <a:xfrm>
            <a:off x="368646" y="3541658"/>
            <a:ext cx="2835202" cy="2634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B192D7-DE8F-4E8A-8EBC-EDE529357F62}"/>
              </a:ext>
            </a:extLst>
          </p:cNvPr>
          <p:cNvSpPr txBox="1"/>
          <p:nvPr/>
        </p:nvSpPr>
        <p:spPr>
          <a:xfrm>
            <a:off x="1232743" y="3675116"/>
            <a:ext cx="173685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24 березня</a:t>
            </a:r>
          </a:p>
        </p:txBody>
      </p:sp>
      <p:pic>
        <p:nvPicPr>
          <p:cNvPr id="18" name="Рисунок 17" descr="Viber">
            <a:extLst>
              <a:ext uri="{FF2B5EF4-FFF2-40B4-BE49-F238E27FC236}">
                <a16:creationId xmlns:a16="http://schemas.microsoft.com/office/drawing/2014/main" xmlns="" id="{1BFD38AD-F3A6-4B97-9F48-E39BE5AE65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8" t="32088" r="28245" b="21528"/>
          <a:stretch/>
        </p:blipFill>
        <p:spPr>
          <a:xfrm>
            <a:off x="3498752" y="4367075"/>
            <a:ext cx="2664297" cy="2346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CEAC3B-70EC-4A27-B76D-7507DB338304}"/>
              </a:ext>
            </a:extLst>
          </p:cNvPr>
          <p:cNvSpPr txBox="1"/>
          <p:nvPr/>
        </p:nvSpPr>
        <p:spPr>
          <a:xfrm>
            <a:off x="3995936" y="4189730"/>
            <a:ext cx="153995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25 березня</a:t>
            </a:r>
          </a:p>
        </p:txBody>
      </p:sp>
      <p:pic>
        <p:nvPicPr>
          <p:cNvPr id="20" name="Рисунок 19" descr="Viber">
            <a:extLst>
              <a:ext uri="{FF2B5EF4-FFF2-40B4-BE49-F238E27FC236}">
                <a16:creationId xmlns:a16="http://schemas.microsoft.com/office/drawing/2014/main" xmlns="" id="{14D47BEF-8811-41F1-B0D7-4B737C6014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4" t="41320" r="28149" b="12986"/>
          <a:stretch/>
        </p:blipFill>
        <p:spPr>
          <a:xfrm>
            <a:off x="5967226" y="3444197"/>
            <a:ext cx="3071240" cy="23112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E4E3F8-724A-4D90-8C4F-FF3DDA7D500A}"/>
              </a:ext>
            </a:extLst>
          </p:cNvPr>
          <p:cNvSpPr txBox="1"/>
          <p:nvPr/>
        </p:nvSpPr>
        <p:spPr>
          <a:xfrm>
            <a:off x="7722983" y="3429000"/>
            <a:ext cx="127791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/>
              <a:t>26 березня</a:t>
            </a:r>
          </a:p>
        </p:txBody>
      </p:sp>
    </p:spTree>
    <p:extLst>
      <p:ext uri="{BB962C8B-B14F-4D97-AF65-F5344CB8AC3E}">
        <p14:creationId xmlns:p14="http://schemas.microsoft.com/office/powerpoint/2010/main" val="1044036992"/>
      </p:ext>
    </p:extLst>
  </p:cSld>
  <p:clrMapOvr>
    <a:masterClrMapping/>
  </p:clrMapOvr>
  <p:transition spd="slow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Viber">
            <a:extLst>
              <a:ext uri="{FF2B5EF4-FFF2-40B4-BE49-F238E27FC236}">
                <a16:creationId xmlns:a16="http://schemas.microsoft.com/office/drawing/2014/main" xmlns="" id="{5AC9CA0E-AB83-4095-8E76-15EF4D029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21528" r="27163" b="18681"/>
          <a:stretch/>
        </p:blipFill>
        <p:spPr>
          <a:xfrm>
            <a:off x="449314" y="404664"/>
            <a:ext cx="2592288" cy="3024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A0E2E7-CD46-4DFA-8E36-679E08B0F28C}"/>
              </a:ext>
            </a:extLst>
          </p:cNvPr>
          <p:cNvSpPr txBox="1"/>
          <p:nvPr/>
        </p:nvSpPr>
        <p:spPr>
          <a:xfrm>
            <a:off x="583086" y="188640"/>
            <a:ext cx="245851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27 березня</a:t>
            </a:r>
          </a:p>
        </p:txBody>
      </p:sp>
      <p:pic>
        <p:nvPicPr>
          <p:cNvPr id="8" name="Рисунок 7" descr="Viber">
            <a:extLst>
              <a:ext uri="{FF2B5EF4-FFF2-40B4-BE49-F238E27FC236}">
                <a16:creationId xmlns:a16="http://schemas.microsoft.com/office/drawing/2014/main" xmlns="" id="{1884B1BA-0AD1-4FFA-A4A2-0559FD19B8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8" t="30070" r="27163" b="15834"/>
          <a:stretch/>
        </p:blipFill>
        <p:spPr>
          <a:xfrm>
            <a:off x="3085261" y="427366"/>
            <a:ext cx="2592288" cy="2736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3519468-75D1-4EC1-AD8B-B13C9B15D41D}"/>
              </a:ext>
            </a:extLst>
          </p:cNvPr>
          <p:cNvSpPr txBox="1"/>
          <p:nvPr/>
        </p:nvSpPr>
        <p:spPr>
          <a:xfrm>
            <a:off x="3542738" y="58034"/>
            <a:ext cx="167733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6 квітня</a:t>
            </a:r>
          </a:p>
        </p:txBody>
      </p:sp>
      <p:pic>
        <p:nvPicPr>
          <p:cNvPr id="11" name="Рисунок 10" descr="Viber">
            <a:extLst>
              <a:ext uri="{FF2B5EF4-FFF2-40B4-BE49-F238E27FC236}">
                <a16:creationId xmlns:a16="http://schemas.microsoft.com/office/drawing/2014/main" xmlns="" id="{E2823005-324C-45AC-B602-96DF8C41F2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4" t="34341" r="27774" b="40209"/>
          <a:stretch/>
        </p:blipFill>
        <p:spPr>
          <a:xfrm>
            <a:off x="5764554" y="741255"/>
            <a:ext cx="3061562" cy="1287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8686F85-5CF8-4483-9E1B-1069781BCD96}"/>
              </a:ext>
            </a:extLst>
          </p:cNvPr>
          <p:cNvSpPr txBox="1"/>
          <p:nvPr/>
        </p:nvSpPr>
        <p:spPr>
          <a:xfrm>
            <a:off x="6347641" y="401122"/>
            <a:ext cx="11766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EE2561C0-29F8-4557-850E-6135415C7660}"/>
              </a:ext>
            </a:extLst>
          </p:cNvPr>
          <p:cNvSpPr/>
          <p:nvPr/>
        </p:nvSpPr>
        <p:spPr>
          <a:xfrm>
            <a:off x="6347640" y="401122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7 квітня</a:t>
            </a:r>
          </a:p>
        </p:txBody>
      </p:sp>
      <p:pic>
        <p:nvPicPr>
          <p:cNvPr id="15" name="Рисунок 14" descr="Viber">
            <a:extLst>
              <a:ext uri="{FF2B5EF4-FFF2-40B4-BE49-F238E27FC236}">
                <a16:creationId xmlns:a16="http://schemas.microsoft.com/office/drawing/2014/main" xmlns="" id="{E97E5ECB-2F89-496D-8BCF-244FF27C52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4" t="29038" r="27774" b="5869"/>
          <a:stretch/>
        </p:blipFill>
        <p:spPr>
          <a:xfrm>
            <a:off x="583086" y="3654152"/>
            <a:ext cx="3061562" cy="32925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5D474F4-894F-4BE9-9173-7B2A2088EE87}"/>
              </a:ext>
            </a:extLst>
          </p:cNvPr>
          <p:cNvSpPr txBox="1"/>
          <p:nvPr/>
        </p:nvSpPr>
        <p:spPr>
          <a:xfrm>
            <a:off x="1547664" y="3565460"/>
            <a:ext cx="138229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13 квітня </a:t>
            </a:r>
          </a:p>
        </p:txBody>
      </p:sp>
      <p:pic>
        <p:nvPicPr>
          <p:cNvPr id="22" name="Рисунок 21" descr="Viber">
            <a:extLst>
              <a:ext uri="{FF2B5EF4-FFF2-40B4-BE49-F238E27FC236}">
                <a16:creationId xmlns:a16="http://schemas.microsoft.com/office/drawing/2014/main" xmlns="" id="{7F12D8CA-66DD-4EC4-8C52-45A3A8E2A5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600" r="24013" b="4867"/>
          <a:stretch/>
        </p:blipFill>
        <p:spPr>
          <a:xfrm>
            <a:off x="6090568" y="2713954"/>
            <a:ext cx="2376264" cy="42327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9D63497-4FBF-45A7-8CBC-96C8FF3867C1}"/>
              </a:ext>
            </a:extLst>
          </p:cNvPr>
          <p:cNvSpPr txBox="1"/>
          <p:nvPr/>
        </p:nvSpPr>
        <p:spPr>
          <a:xfrm>
            <a:off x="7295335" y="2368708"/>
            <a:ext cx="106471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/>
              <a:t>27 квітня</a:t>
            </a:r>
          </a:p>
        </p:txBody>
      </p:sp>
    </p:spTree>
    <p:extLst>
      <p:ext uri="{BB962C8B-B14F-4D97-AF65-F5344CB8AC3E}">
        <p14:creationId xmlns:p14="http://schemas.microsoft.com/office/powerpoint/2010/main" val="1680466148"/>
      </p:ext>
    </p:extLst>
  </p:cSld>
  <p:clrMapOvr>
    <a:masterClrMapping/>
  </p:clrMapOvr>
  <p:transition spd="slow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Viber">
            <a:extLst>
              <a:ext uri="{FF2B5EF4-FFF2-40B4-BE49-F238E27FC236}">
                <a16:creationId xmlns:a16="http://schemas.microsoft.com/office/drawing/2014/main" xmlns="" id="{C7B6BA60-0EEA-487E-8863-649D26680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6507" r="24800" b="17017"/>
          <a:stretch/>
        </p:blipFill>
        <p:spPr>
          <a:xfrm>
            <a:off x="711933" y="830606"/>
            <a:ext cx="2304256" cy="223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71E767-281F-4E63-8FF1-A29419F8F67F}"/>
              </a:ext>
            </a:extLst>
          </p:cNvPr>
          <p:cNvSpPr txBox="1"/>
          <p:nvPr/>
        </p:nvSpPr>
        <p:spPr>
          <a:xfrm>
            <a:off x="1547664" y="692696"/>
            <a:ext cx="113685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uk-UA" dirty="0"/>
              <a:t>10 травня</a:t>
            </a:r>
          </a:p>
        </p:txBody>
      </p:sp>
      <p:pic>
        <p:nvPicPr>
          <p:cNvPr id="6" name="Рисунок 5" descr="Viber">
            <a:extLst>
              <a:ext uri="{FF2B5EF4-FFF2-40B4-BE49-F238E27FC236}">
                <a16:creationId xmlns:a16="http://schemas.microsoft.com/office/drawing/2014/main" xmlns="" id="{ACFD69B5-2F30-4A9F-8AAB-7042BADE9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35008" r="24012" b="23014"/>
          <a:stretch/>
        </p:blipFill>
        <p:spPr>
          <a:xfrm>
            <a:off x="3203848" y="1072898"/>
            <a:ext cx="2736304" cy="2016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DDC3E4-CDDB-4D82-BD3C-CC1FBDABFBA4}"/>
              </a:ext>
            </a:extLst>
          </p:cNvPr>
          <p:cNvSpPr txBox="1"/>
          <p:nvPr/>
        </p:nvSpPr>
        <p:spPr>
          <a:xfrm>
            <a:off x="4716016" y="692696"/>
            <a:ext cx="113685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/>
              <a:t>25 травня</a:t>
            </a:r>
          </a:p>
        </p:txBody>
      </p:sp>
      <p:pic>
        <p:nvPicPr>
          <p:cNvPr id="9" name="Рисунок 8" descr="Viber">
            <a:extLst>
              <a:ext uri="{FF2B5EF4-FFF2-40B4-BE49-F238E27FC236}">
                <a16:creationId xmlns:a16="http://schemas.microsoft.com/office/drawing/2014/main" xmlns="" id="{090F88BE-5F75-47D4-BACB-DC9A67D58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t="23015" r="24801" b="15517"/>
          <a:stretch/>
        </p:blipFill>
        <p:spPr>
          <a:xfrm>
            <a:off x="6228184" y="877362"/>
            <a:ext cx="2520280" cy="29523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EAA38E-9E16-4406-A662-23748C8750B5}"/>
              </a:ext>
            </a:extLst>
          </p:cNvPr>
          <p:cNvSpPr txBox="1"/>
          <p:nvPr/>
        </p:nvSpPr>
        <p:spPr>
          <a:xfrm>
            <a:off x="7596336" y="877362"/>
            <a:ext cx="113685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uk-UA" dirty="0"/>
              <a:t>28 травня</a:t>
            </a:r>
          </a:p>
        </p:txBody>
      </p:sp>
    </p:spTree>
    <p:extLst>
      <p:ext uri="{BB962C8B-B14F-4D97-AF65-F5344CB8AC3E}">
        <p14:creationId xmlns:p14="http://schemas.microsoft.com/office/powerpoint/2010/main" val="1433605144"/>
      </p:ext>
    </p:ext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6F6200-F600-4552-94AF-2085F6515402}"/>
              </a:ext>
            </a:extLst>
          </p:cNvPr>
          <p:cNvSpPr txBox="1"/>
          <p:nvPr/>
        </p:nvSpPr>
        <p:spPr>
          <a:xfrm>
            <a:off x="3491880" y="1196752"/>
            <a:ext cx="43924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29 травня</a:t>
            </a:r>
          </a:p>
        </p:txBody>
      </p:sp>
      <p:pic>
        <p:nvPicPr>
          <p:cNvPr id="10" name="Рисунок 9" descr="Viber">
            <a:extLst>
              <a:ext uri="{FF2B5EF4-FFF2-40B4-BE49-F238E27FC236}">
                <a16:creationId xmlns:a16="http://schemas.microsoft.com/office/drawing/2014/main" xmlns="" id="{DCF0DCF5-C0B3-4B18-B736-9F5276541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8" t="15807" r="25199" b="5064"/>
          <a:stretch/>
        </p:blipFill>
        <p:spPr>
          <a:xfrm>
            <a:off x="1547664" y="2162607"/>
            <a:ext cx="2520280" cy="4311189"/>
          </a:xfrm>
          <a:prstGeom prst="rect">
            <a:avLst/>
          </a:prstGeom>
        </p:spPr>
      </p:pic>
      <p:pic>
        <p:nvPicPr>
          <p:cNvPr id="12" name="Рисунок 11" descr="Viber">
            <a:extLst>
              <a:ext uri="{FF2B5EF4-FFF2-40B4-BE49-F238E27FC236}">
                <a16:creationId xmlns:a16="http://schemas.microsoft.com/office/drawing/2014/main" xmlns="" id="{3D802366-BDD1-4796-9BFD-6C88B6715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t="34141" r="24013" b="12992"/>
          <a:stretch/>
        </p:blipFill>
        <p:spPr>
          <a:xfrm>
            <a:off x="5062324" y="2420888"/>
            <a:ext cx="2520280" cy="2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71002"/>
      </p:ext>
    </p:extLst>
  </p:cSld>
  <p:clrMapOvr>
    <a:masterClrMapping/>
  </p:clrMapOvr>
  <p:transition spd="slow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479" y="2988113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18" y="3864353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8" y="4403554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5541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479" y="2912939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39" y="4905647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49" y="447659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7875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82686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8450" y="260646"/>
            <a:ext cx="6734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Учнів з високим рівнем навчальних досягнень - 15 учнів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Директор\kviti-sonyashnik-strichka-ukrayinskij-prapor-sinozhovtij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3" y="113962"/>
            <a:ext cx="1672766" cy="93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Директор\kviti-sonyashnik-strichka-ukrayinskij-prapor-sinozhovtij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0" y="1053663"/>
            <a:ext cx="1672766" cy="93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2904" y="1196752"/>
            <a:ext cx="6483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Свідоцтва </a:t>
            </a: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 відзнакою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серед учнів 9 класу – </a:t>
            </a:r>
            <a:r>
              <a:rPr lang="uk-UA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учні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547098784"/>
              </p:ext>
            </p:extLst>
          </p:nvPr>
        </p:nvGraphicFramePr>
        <p:xfrm>
          <a:off x="1866215" y="1849033"/>
          <a:ext cx="7251519" cy="3710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95898081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48" y="2988113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02" y="3758458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717" y="4045671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2414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230" y="2988113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51" y="5900441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01" y="3782268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7" y="4417010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9865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348" y="29107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384" y="5715493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59" y="5985183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34" y="3847140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80" y="4168247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0382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52" y="4915488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9628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D:\Директор\изображение_viber_2019-06-04_16-36-4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-4076700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4591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17533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881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25715"/>
            <a:ext cx="5238750" cy="39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Ð ÐµÐ·ÑÐ»ÑÑÐ°Ñ Ð¿Ð¾ÑÑÐºÑ Ð·Ð¾Ð±ÑÐ°Ð¶ÐµÐ½Ñ Ð·Ð° Ð·Ð°Ð¿Ð¸ÑÐ¾Ð¼ &quot;Ð±Ð°ÑÑÐºÐ¸ Ñ Ð´Ð¸ÑÐ¸&quot;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8" y="332656"/>
            <a:ext cx="32004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07320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иректор\help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81" y="4490207"/>
            <a:ext cx="3311639" cy="248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иректор\учительница-png-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6" y="278735"/>
            <a:ext cx="2692213" cy="32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563888" y="263550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УЧИТЕЛІВ У ЗАКЛАДІ ОСВІТИ -</a:t>
            </a:r>
          </a:p>
          <a:p>
            <a:pPr algn="ctr"/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429228323"/>
              </p:ext>
            </p:extLst>
          </p:nvPr>
        </p:nvGraphicFramePr>
        <p:xfrm>
          <a:off x="1524191" y="1758647"/>
          <a:ext cx="7584496" cy="3257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57468C-05C1-4108-83EC-C98453AB93DC}"/>
              </a:ext>
            </a:extLst>
          </p:cNvPr>
          <p:cNvSpPr txBox="1"/>
          <p:nvPr/>
        </p:nvSpPr>
        <p:spPr>
          <a:xfrm>
            <a:off x="4018624" y="5437109"/>
            <a:ext cx="2674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2 вчителі із вищою категорією мають звання «старший учитель»</a:t>
            </a:r>
          </a:p>
        </p:txBody>
      </p:sp>
    </p:spTree>
    <p:extLst>
      <p:ext uri="{BB962C8B-B14F-4D97-AF65-F5344CB8AC3E}">
        <p14:creationId xmlns:p14="http://schemas.microsoft.com/office/powerpoint/2010/main" val="343561450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3068960"/>
            <a:ext cx="604607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05" y="4960644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Директор\НУШ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35262" cy="176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F6E035-993B-4FC9-980A-6DB0F35B00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70" y="3316874"/>
            <a:ext cx="4361409" cy="34358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43D27D-40DC-4C7C-B012-E2B1A84CAB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5" y="155475"/>
            <a:ext cx="4482296" cy="3011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0F550A-0473-4A32-B8B4-BBF1B07CD0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123" y="2289042"/>
            <a:ext cx="4361409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15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CEACB5-1BA8-4B24-9262-B7811B35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404664"/>
            <a:ext cx="6047756" cy="6686854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xmlns="" id="{9437C1A5-5640-4A17-BDCA-70A21C336F1E}"/>
              </a:ext>
            </a:extLst>
          </p:cNvPr>
          <p:cNvSpPr/>
          <p:nvPr/>
        </p:nvSpPr>
        <p:spPr>
          <a:xfrm>
            <a:off x="1187624" y="188640"/>
            <a:ext cx="5472608" cy="1850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Місія школи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A85FAEEA-28FC-4523-9979-FB438ECCB242}"/>
              </a:ext>
            </a:extLst>
          </p:cNvPr>
          <p:cNvSpPr/>
          <p:nvPr/>
        </p:nvSpPr>
        <p:spPr>
          <a:xfrm>
            <a:off x="4499992" y="2276872"/>
            <a:ext cx="4464496" cy="43924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dirty="0">
                <a:solidFill>
                  <a:srgbClr val="FFFF00"/>
                </a:solidFill>
                <a:latin typeface="Monotype Corsiva" panose="03010101010201010101" pitchFamily="66" charset="0"/>
              </a:rPr>
              <a:t>Виховання загальнолюдських та громадянських якостей учнів на традиціях культурної та духовної спадщини</a:t>
            </a:r>
            <a:endParaRPr lang="ru-RU" sz="2800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7310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Директор\ukrayinska-simvolika-prapor-Ukrayini-kviti-zhovto-sinya-strich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806" y="2998528"/>
            <a:ext cx="5143500" cy="394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Директор\1402384520_su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5" y="5437109"/>
            <a:ext cx="584472" cy="53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2" y="4768032"/>
            <a:ext cx="653577" cy="51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D:\Директор\193037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09" y="6417475"/>
            <a:ext cx="470793" cy="45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D:\Директор\resiz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602" y="5976859"/>
            <a:ext cx="1005954" cy="93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Директор\1402384520_sun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1" y="3992246"/>
            <a:ext cx="547936" cy="5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6" y="5847999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D:\Директор\resiz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61" y="4932257"/>
            <a:ext cx="655870" cy="60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Директор\1402384520_sun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558">
            <a:off x="2467536" y="5615893"/>
            <a:ext cx="502674" cy="46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0" y="4229743"/>
            <a:ext cx="683458" cy="53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00" y="4547025"/>
            <a:ext cx="620774" cy="48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D:\Директор\1402384520_sun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981">
            <a:off x="2450783" y="6119797"/>
            <a:ext cx="588635" cy="5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Директор\sunflower_PNG1337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95" y="4498256"/>
            <a:ext cx="659643" cy="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Це зображення має порожній атрибут alt; ім'я файлу IMG-d8b2d8dcf7ccf2c8c19d02c73474e170-V-768x1024.jpg">
            <a:extLst>
              <a:ext uri="{FF2B5EF4-FFF2-40B4-BE49-F238E27FC236}">
                <a16:creationId xmlns:a16="http://schemas.microsoft.com/office/drawing/2014/main" xmlns="" id="{6E9789AC-F3BC-492F-B24E-DDBF89B92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798" y="1159959"/>
            <a:ext cx="5143500" cy="45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xmlns="" id="{C7E6B6CE-5514-46B5-8B07-13A3C205B732}"/>
              </a:ext>
            </a:extLst>
          </p:cNvPr>
          <p:cNvSpPr/>
          <p:nvPr/>
        </p:nvSpPr>
        <p:spPr>
          <a:xfrm>
            <a:off x="709080" y="1159958"/>
            <a:ext cx="3135718" cy="24234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День знань.1 вересня 2020р. </a:t>
            </a:r>
          </a:p>
          <a:p>
            <a:pPr algn="ctr"/>
            <a:r>
              <a:rPr lang="uk-UA" dirty="0"/>
              <a:t>Педагог-організатор </a:t>
            </a:r>
            <a:r>
              <a:rPr lang="uk-UA" dirty="0" err="1"/>
              <a:t>Сенчишак</a:t>
            </a:r>
            <a:r>
              <a:rPr lang="uk-UA" dirty="0"/>
              <a:t> Н.Р. класні керівники </a:t>
            </a:r>
            <a:r>
              <a:rPr lang="uk-UA" dirty="0" err="1"/>
              <a:t>Слонівська</a:t>
            </a:r>
            <a:r>
              <a:rPr lang="uk-UA" dirty="0"/>
              <a:t> Г.С та </a:t>
            </a:r>
            <a:r>
              <a:rPr lang="uk-UA" dirty="0" err="1"/>
              <a:t>Кісіль</a:t>
            </a:r>
            <a:r>
              <a:rPr lang="uk-UA" dirty="0"/>
              <a:t> Л.М.</a:t>
            </a:r>
          </a:p>
        </p:txBody>
      </p:sp>
    </p:spTree>
    <p:extLst>
      <p:ext uri="{BB962C8B-B14F-4D97-AF65-F5344CB8AC3E}">
        <p14:creationId xmlns:p14="http://schemas.microsoft.com/office/powerpoint/2010/main" val="9894546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1614</Words>
  <Application>Microsoft Office PowerPoint</Application>
  <PresentationFormat>Экран (4:3)</PresentationFormat>
  <Paragraphs>243</Paragraphs>
  <Slides>57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259</cp:revision>
  <dcterms:created xsi:type="dcterms:W3CDTF">2018-10-17T20:40:21Z</dcterms:created>
  <dcterms:modified xsi:type="dcterms:W3CDTF">2006-04-24T23:52:29Z</dcterms:modified>
</cp:coreProperties>
</file>